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3" r:id="rId5"/>
    <p:sldId id="264" r:id="rId6"/>
    <p:sldId id="265" r:id="rId7"/>
    <p:sldId id="261" r:id="rId8"/>
    <p:sldId id="260" r:id="rId9"/>
    <p:sldId id="262" r:id="rId10"/>
    <p:sldId id="268" r:id="rId11"/>
    <p:sldId id="286" r:id="rId12"/>
    <p:sldId id="287" r:id="rId13"/>
    <p:sldId id="288" r:id="rId14"/>
    <p:sldId id="289" r:id="rId15"/>
    <p:sldId id="266" r:id="rId16"/>
    <p:sldId id="269" r:id="rId17"/>
    <p:sldId id="270" r:id="rId18"/>
    <p:sldId id="271" r:id="rId19"/>
    <p:sldId id="272" r:id="rId20"/>
    <p:sldId id="273" r:id="rId21"/>
    <p:sldId id="284" r:id="rId22"/>
    <p:sldId id="285" r:id="rId23"/>
    <p:sldId id="275" r:id="rId24"/>
    <p:sldId id="267" r:id="rId25"/>
    <p:sldId id="277" r:id="rId26"/>
    <p:sldId id="279" r:id="rId27"/>
    <p:sldId id="278" r:id="rId28"/>
    <p:sldId id="280" r:id="rId29"/>
    <p:sldId id="281" r:id="rId30"/>
    <p:sldId id="282" r:id="rId31"/>
    <p:sldId id="283" r:id="rId32"/>
    <p:sldId id="290" r:id="rId33"/>
    <p:sldId id="291" r:id="rId34"/>
  </p:sldIdLst>
  <p:sldSz cx="27432000" cy="6858000"/>
  <p:notesSz cx="7099300" cy="9388475"/>
  <p:defaultTextStyle>
    <a:defPPr>
      <a:defRPr lang="en-US"/>
    </a:defPPr>
    <a:lvl1pPr marL="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552" autoAdjust="0"/>
  </p:normalViewPr>
  <p:slideViewPr>
    <p:cSldViewPr>
      <p:cViewPr varScale="1">
        <p:scale>
          <a:sx n="34" d="100"/>
          <a:sy n="34" d="100"/>
        </p:scale>
        <p:origin x="-90" y="-151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96201-A663-4F95-9394-FFBEAE743F38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65ED4-02F8-4C0D-BEAF-24F2ED3613BB}">
      <dgm:prSet phldrT="[Text]"/>
      <dgm:spPr/>
      <dgm:t>
        <a:bodyPr/>
        <a:lstStyle/>
        <a:p>
          <a:pPr algn="ctr"/>
          <a:r>
            <a:rPr lang="en-US"/>
            <a:t>Monday- Post files to server</a:t>
          </a:r>
        </a:p>
      </dgm:t>
    </dgm:pt>
    <dgm:pt modelId="{6E28A764-3944-4799-A71E-A5924704E9C7}" type="parTrans" cxnId="{C407826E-7D8F-47AA-8A6A-5EE8C5BCD5BD}">
      <dgm:prSet/>
      <dgm:spPr/>
      <dgm:t>
        <a:bodyPr/>
        <a:lstStyle/>
        <a:p>
          <a:pPr algn="ctr"/>
          <a:endParaRPr lang="en-US"/>
        </a:p>
      </dgm:t>
    </dgm:pt>
    <dgm:pt modelId="{C596395E-236A-475F-BBC2-CBCE06C88D27}" type="sibTrans" cxnId="{C407826E-7D8F-47AA-8A6A-5EE8C5BCD5BD}">
      <dgm:prSet/>
      <dgm:spPr/>
      <dgm:t>
        <a:bodyPr/>
        <a:lstStyle/>
        <a:p>
          <a:pPr algn="ctr"/>
          <a:endParaRPr lang="en-US"/>
        </a:p>
      </dgm:t>
    </dgm:pt>
    <dgm:pt modelId="{60AAD5B7-B2C9-406A-A068-4BAA400B8527}">
      <dgm:prSet phldrT="[Text]"/>
      <dgm:spPr/>
      <dgm:t>
        <a:bodyPr/>
        <a:lstStyle/>
        <a:p>
          <a:pPr algn="ctr"/>
          <a:r>
            <a:rPr lang="en-US"/>
            <a:t>Tuesday- GC compiles collision model</a:t>
          </a:r>
        </a:p>
      </dgm:t>
    </dgm:pt>
    <dgm:pt modelId="{962494DC-DFF8-4C33-8ACB-8E96747FB5E3}" type="parTrans" cxnId="{15EC5E2A-4BAD-4FA1-B841-37B6C5728413}">
      <dgm:prSet/>
      <dgm:spPr/>
      <dgm:t>
        <a:bodyPr/>
        <a:lstStyle/>
        <a:p>
          <a:pPr algn="ctr"/>
          <a:endParaRPr lang="en-US"/>
        </a:p>
      </dgm:t>
    </dgm:pt>
    <dgm:pt modelId="{8B03F9DB-2B7B-4DA8-83B8-0F5D9944D925}" type="sibTrans" cxnId="{15EC5E2A-4BAD-4FA1-B841-37B6C5728413}">
      <dgm:prSet/>
      <dgm:spPr/>
      <dgm:t>
        <a:bodyPr/>
        <a:lstStyle/>
        <a:p>
          <a:pPr algn="ctr"/>
          <a:endParaRPr lang="en-US"/>
        </a:p>
      </dgm:t>
    </dgm:pt>
    <dgm:pt modelId="{1A749510-58EA-4A0A-AFA4-16F297179FAC}">
      <dgm:prSet phldrT="[Text]"/>
      <dgm:spPr/>
      <dgm:t>
        <a:bodyPr/>
        <a:lstStyle/>
        <a:p>
          <a:pPr algn="ctr"/>
          <a:r>
            <a:rPr lang="en-US"/>
            <a:t>Wednesday- Coordination Meeting</a:t>
          </a:r>
        </a:p>
      </dgm:t>
    </dgm:pt>
    <dgm:pt modelId="{5606EF01-470A-4B5C-89BA-140013DDA6A0}" type="parTrans" cxnId="{194EA0CB-8781-4462-AEAE-2ED96098C844}">
      <dgm:prSet/>
      <dgm:spPr/>
      <dgm:t>
        <a:bodyPr/>
        <a:lstStyle/>
        <a:p>
          <a:pPr algn="ctr"/>
          <a:endParaRPr lang="en-US"/>
        </a:p>
      </dgm:t>
    </dgm:pt>
    <dgm:pt modelId="{236EC2CB-1BFF-4E7B-931E-12FA53552F38}" type="sibTrans" cxnId="{194EA0CB-8781-4462-AEAE-2ED96098C844}">
      <dgm:prSet/>
      <dgm:spPr/>
      <dgm:t>
        <a:bodyPr/>
        <a:lstStyle/>
        <a:p>
          <a:pPr algn="ctr"/>
          <a:endParaRPr lang="en-US"/>
        </a:p>
      </dgm:t>
    </dgm:pt>
    <dgm:pt modelId="{18BB683A-6591-4329-AE3F-9C664D93EED3}">
      <dgm:prSet phldrT="[Text]"/>
      <dgm:spPr/>
      <dgm:t>
        <a:bodyPr/>
        <a:lstStyle/>
        <a:p>
          <a:pPr algn="ctr"/>
          <a:r>
            <a:rPr lang="en-US"/>
            <a:t>Thursday- Subs update model</a:t>
          </a:r>
        </a:p>
      </dgm:t>
    </dgm:pt>
    <dgm:pt modelId="{C7C42F7E-4628-4A74-94BE-B26CA0AFBA7F}" type="parTrans" cxnId="{459A9093-6AFC-47E8-B481-B41743C118BA}">
      <dgm:prSet/>
      <dgm:spPr/>
      <dgm:t>
        <a:bodyPr/>
        <a:lstStyle/>
        <a:p>
          <a:pPr algn="ctr"/>
          <a:endParaRPr lang="en-US"/>
        </a:p>
      </dgm:t>
    </dgm:pt>
    <dgm:pt modelId="{A2A986F6-21DC-427A-8AC4-A8B7AFA9CBF6}" type="sibTrans" cxnId="{459A9093-6AFC-47E8-B481-B41743C118BA}">
      <dgm:prSet/>
      <dgm:spPr/>
      <dgm:t>
        <a:bodyPr/>
        <a:lstStyle/>
        <a:p>
          <a:pPr algn="ctr"/>
          <a:endParaRPr lang="en-US"/>
        </a:p>
      </dgm:t>
    </dgm:pt>
    <dgm:pt modelId="{93A7A8EF-0F96-4AC3-B979-1A33824D7948}">
      <dgm:prSet phldrT="[Text]"/>
      <dgm:spPr/>
      <dgm:t>
        <a:bodyPr/>
        <a:lstStyle/>
        <a:p>
          <a:pPr algn="ctr"/>
          <a:r>
            <a:rPr lang="en-US"/>
            <a:t>Friday- Subs update model</a:t>
          </a:r>
        </a:p>
      </dgm:t>
    </dgm:pt>
    <dgm:pt modelId="{C06B791D-E49A-4CD5-8664-909EDB52C10E}" type="parTrans" cxnId="{170EE16C-3DED-4DBE-BD1C-7E68E4310B8C}">
      <dgm:prSet/>
      <dgm:spPr/>
      <dgm:t>
        <a:bodyPr/>
        <a:lstStyle/>
        <a:p>
          <a:pPr algn="ctr"/>
          <a:endParaRPr lang="en-US"/>
        </a:p>
      </dgm:t>
    </dgm:pt>
    <dgm:pt modelId="{018988E3-488F-4F79-BCC7-F4E17151A2FF}" type="sibTrans" cxnId="{170EE16C-3DED-4DBE-BD1C-7E68E4310B8C}">
      <dgm:prSet/>
      <dgm:spPr/>
      <dgm:t>
        <a:bodyPr/>
        <a:lstStyle/>
        <a:p>
          <a:pPr algn="ctr"/>
          <a:endParaRPr lang="en-US"/>
        </a:p>
      </dgm:t>
    </dgm:pt>
    <dgm:pt modelId="{B6C8E840-BCFF-4973-B2AC-CFB69845BC12}" type="pres">
      <dgm:prSet presAssocID="{8BA96201-A663-4F95-9394-FFBEAE743F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0B061-664B-4203-BF3F-4F58A509E958}" type="pres">
      <dgm:prSet presAssocID="{95365ED4-02F8-4C0D-BEAF-24F2ED3613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193F1-E8A1-49DE-B97A-8E192DE604B0}" type="pres">
      <dgm:prSet presAssocID="{95365ED4-02F8-4C0D-BEAF-24F2ED3613BB}" presName="spNode" presStyleCnt="0"/>
      <dgm:spPr/>
    </dgm:pt>
    <dgm:pt modelId="{1D414D1C-4ABE-45A0-8A1D-08781DA9F452}" type="pres">
      <dgm:prSet presAssocID="{C596395E-236A-475F-BBC2-CBCE06C88D2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5C084DA-2B95-4250-A49D-73AD1A81FDDE}" type="pres">
      <dgm:prSet presAssocID="{60AAD5B7-B2C9-406A-A068-4BAA400B85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6D97A-A8B9-44C8-9FFF-FAFB0A9EBDA2}" type="pres">
      <dgm:prSet presAssocID="{60AAD5B7-B2C9-406A-A068-4BAA400B8527}" presName="spNode" presStyleCnt="0"/>
      <dgm:spPr/>
    </dgm:pt>
    <dgm:pt modelId="{DB82EC19-4314-48C4-B71B-89BDCBED4AA4}" type="pres">
      <dgm:prSet presAssocID="{8B03F9DB-2B7B-4DA8-83B8-0F5D9944D92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6392B5B-30CE-4E11-BDC0-00F1E14A49C1}" type="pres">
      <dgm:prSet presAssocID="{1A749510-58EA-4A0A-AFA4-16F297179F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ACE66-050A-454F-AFE7-0FD3E6D66630}" type="pres">
      <dgm:prSet presAssocID="{1A749510-58EA-4A0A-AFA4-16F297179FAC}" presName="spNode" presStyleCnt="0"/>
      <dgm:spPr/>
    </dgm:pt>
    <dgm:pt modelId="{FD1FE287-1BF2-4437-86B9-5D816115479D}" type="pres">
      <dgm:prSet presAssocID="{236EC2CB-1BFF-4E7B-931E-12FA53552F3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85878CD-1A02-4AD0-8827-F4796900BFDD}" type="pres">
      <dgm:prSet presAssocID="{18BB683A-6591-4329-AE3F-9C664D93EE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513C-5AF0-4DB8-942C-A2EF8B8A087F}" type="pres">
      <dgm:prSet presAssocID="{18BB683A-6591-4329-AE3F-9C664D93EED3}" presName="spNode" presStyleCnt="0"/>
      <dgm:spPr/>
    </dgm:pt>
    <dgm:pt modelId="{9E768522-A886-4709-8F21-51FCA6BE819B}" type="pres">
      <dgm:prSet presAssocID="{A2A986F6-21DC-427A-8AC4-A8B7AFA9CBF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DDD380A-AFB3-40A6-B126-B12ABD84C28D}" type="pres">
      <dgm:prSet presAssocID="{93A7A8EF-0F96-4AC3-B979-1A33824D79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E0F19-C0BA-4232-8B1F-BB3D940CB761}" type="pres">
      <dgm:prSet presAssocID="{93A7A8EF-0F96-4AC3-B979-1A33824D7948}" presName="spNode" presStyleCnt="0"/>
      <dgm:spPr/>
    </dgm:pt>
    <dgm:pt modelId="{325AB6EA-00BD-42D3-9FAC-0225D5C63A65}" type="pres">
      <dgm:prSet presAssocID="{018988E3-488F-4F79-BCC7-F4E17151A2F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7549A59-2B40-4C41-9A15-6E2642D8ADC6}" type="presOf" srcId="{1A749510-58EA-4A0A-AFA4-16F297179FAC}" destId="{46392B5B-30CE-4E11-BDC0-00F1E14A49C1}" srcOrd="0" destOrd="0" presId="urn:microsoft.com/office/officeart/2005/8/layout/cycle5"/>
    <dgm:cxn modelId="{2BFF4449-B62E-4335-9CD4-6661D429C3FA}" type="presOf" srcId="{8B03F9DB-2B7B-4DA8-83B8-0F5D9944D925}" destId="{DB82EC19-4314-48C4-B71B-89BDCBED4AA4}" srcOrd="0" destOrd="0" presId="urn:microsoft.com/office/officeart/2005/8/layout/cycle5"/>
    <dgm:cxn modelId="{BC840C78-DC63-4B79-9D6E-3AAFC5F9D016}" type="presOf" srcId="{60AAD5B7-B2C9-406A-A068-4BAA400B8527}" destId="{E5C084DA-2B95-4250-A49D-73AD1A81FDDE}" srcOrd="0" destOrd="0" presId="urn:microsoft.com/office/officeart/2005/8/layout/cycle5"/>
    <dgm:cxn modelId="{1532C8AE-7328-4928-A03D-56CC9EE53047}" type="presOf" srcId="{93A7A8EF-0F96-4AC3-B979-1A33824D7948}" destId="{DDDD380A-AFB3-40A6-B126-B12ABD84C28D}" srcOrd="0" destOrd="0" presId="urn:microsoft.com/office/officeart/2005/8/layout/cycle5"/>
    <dgm:cxn modelId="{6A672355-F056-4A19-B9E8-4A27DFA9D4EB}" type="presOf" srcId="{A2A986F6-21DC-427A-8AC4-A8B7AFA9CBF6}" destId="{9E768522-A886-4709-8F21-51FCA6BE819B}" srcOrd="0" destOrd="0" presId="urn:microsoft.com/office/officeart/2005/8/layout/cycle5"/>
    <dgm:cxn modelId="{459A9093-6AFC-47E8-B481-B41743C118BA}" srcId="{8BA96201-A663-4F95-9394-FFBEAE743F38}" destId="{18BB683A-6591-4329-AE3F-9C664D93EED3}" srcOrd="3" destOrd="0" parTransId="{C7C42F7E-4628-4A74-94BE-B26CA0AFBA7F}" sibTransId="{A2A986F6-21DC-427A-8AC4-A8B7AFA9CBF6}"/>
    <dgm:cxn modelId="{7C84EEA0-5486-4F18-A5A4-2D861704AB4B}" type="presOf" srcId="{018988E3-488F-4F79-BCC7-F4E17151A2FF}" destId="{325AB6EA-00BD-42D3-9FAC-0225D5C63A65}" srcOrd="0" destOrd="0" presId="urn:microsoft.com/office/officeart/2005/8/layout/cycle5"/>
    <dgm:cxn modelId="{D5A0073B-B6ED-4B52-B7CE-E25155CF6F09}" type="presOf" srcId="{236EC2CB-1BFF-4E7B-931E-12FA53552F38}" destId="{FD1FE287-1BF2-4437-86B9-5D816115479D}" srcOrd="0" destOrd="0" presId="urn:microsoft.com/office/officeart/2005/8/layout/cycle5"/>
    <dgm:cxn modelId="{8B9614BC-6C09-4924-B840-0B4E4E934509}" type="presOf" srcId="{C596395E-236A-475F-BBC2-CBCE06C88D27}" destId="{1D414D1C-4ABE-45A0-8A1D-08781DA9F452}" srcOrd="0" destOrd="0" presId="urn:microsoft.com/office/officeart/2005/8/layout/cycle5"/>
    <dgm:cxn modelId="{3EFDA889-9EE9-4953-8F61-04C83814A6F8}" type="presOf" srcId="{95365ED4-02F8-4C0D-BEAF-24F2ED3613BB}" destId="{AC10B061-664B-4203-BF3F-4F58A509E958}" srcOrd="0" destOrd="0" presId="urn:microsoft.com/office/officeart/2005/8/layout/cycle5"/>
    <dgm:cxn modelId="{170EE16C-3DED-4DBE-BD1C-7E68E4310B8C}" srcId="{8BA96201-A663-4F95-9394-FFBEAE743F38}" destId="{93A7A8EF-0F96-4AC3-B979-1A33824D7948}" srcOrd="4" destOrd="0" parTransId="{C06B791D-E49A-4CD5-8664-909EDB52C10E}" sibTransId="{018988E3-488F-4F79-BCC7-F4E17151A2FF}"/>
    <dgm:cxn modelId="{7415A2C3-9B1C-451D-A130-E1E0C4156B2E}" type="presOf" srcId="{8BA96201-A663-4F95-9394-FFBEAE743F38}" destId="{B6C8E840-BCFF-4973-B2AC-CFB69845BC12}" srcOrd="0" destOrd="0" presId="urn:microsoft.com/office/officeart/2005/8/layout/cycle5"/>
    <dgm:cxn modelId="{15EC5E2A-4BAD-4FA1-B841-37B6C5728413}" srcId="{8BA96201-A663-4F95-9394-FFBEAE743F38}" destId="{60AAD5B7-B2C9-406A-A068-4BAA400B8527}" srcOrd="1" destOrd="0" parTransId="{962494DC-DFF8-4C33-8ACB-8E96747FB5E3}" sibTransId="{8B03F9DB-2B7B-4DA8-83B8-0F5D9944D925}"/>
    <dgm:cxn modelId="{7F22F6DC-96FD-4819-BDE1-F9531E97E6D0}" type="presOf" srcId="{18BB683A-6591-4329-AE3F-9C664D93EED3}" destId="{F85878CD-1A02-4AD0-8827-F4796900BFDD}" srcOrd="0" destOrd="0" presId="urn:microsoft.com/office/officeart/2005/8/layout/cycle5"/>
    <dgm:cxn modelId="{C407826E-7D8F-47AA-8A6A-5EE8C5BCD5BD}" srcId="{8BA96201-A663-4F95-9394-FFBEAE743F38}" destId="{95365ED4-02F8-4C0D-BEAF-24F2ED3613BB}" srcOrd="0" destOrd="0" parTransId="{6E28A764-3944-4799-A71E-A5924704E9C7}" sibTransId="{C596395E-236A-475F-BBC2-CBCE06C88D27}"/>
    <dgm:cxn modelId="{194EA0CB-8781-4462-AEAE-2ED96098C844}" srcId="{8BA96201-A663-4F95-9394-FFBEAE743F38}" destId="{1A749510-58EA-4A0A-AFA4-16F297179FAC}" srcOrd="2" destOrd="0" parTransId="{5606EF01-470A-4B5C-89BA-140013DDA6A0}" sibTransId="{236EC2CB-1BFF-4E7B-931E-12FA53552F38}"/>
    <dgm:cxn modelId="{0141F144-3649-48EC-8462-F1C355F98538}" type="presParOf" srcId="{B6C8E840-BCFF-4973-B2AC-CFB69845BC12}" destId="{AC10B061-664B-4203-BF3F-4F58A509E958}" srcOrd="0" destOrd="0" presId="urn:microsoft.com/office/officeart/2005/8/layout/cycle5"/>
    <dgm:cxn modelId="{31703CD4-AC45-499A-AF38-FED93DC0E531}" type="presParOf" srcId="{B6C8E840-BCFF-4973-B2AC-CFB69845BC12}" destId="{346193F1-E8A1-49DE-B97A-8E192DE604B0}" srcOrd="1" destOrd="0" presId="urn:microsoft.com/office/officeart/2005/8/layout/cycle5"/>
    <dgm:cxn modelId="{529B000B-8FB1-48E1-8AAF-7CECD9E0F486}" type="presParOf" srcId="{B6C8E840-BCFF-4973-B2AC-CFB69845BC12}" destId="{1D414D1C-4ABE-45A0-8A1D-08781DA9F452}" srcOrd="2" destOrd="0" presId="urn:microsoft.com/office/officeart/2005/8/layout/cycle5"/>
    <dgm:cxn modelId="{580F03ED-C975-48D4-B75E-E32F907C2EDE}" type="presParOf" srcId="{B6C8E840-BCFF-4973-B2AC-CFB69845BC12}" destId="{E5C084DA-2B95-4250-A49D-73AD1A81FDDE}" srcOrd="3" destOrd="0" presId="urn:microsoft.com/office/officeart/2005/8/layout/cycle5"/>
    <dgm:cxn modelId="{42DD1A18-948E-47E5-BF05-A82D62AE4B63}" type="presParOf" srcId="{B6C8E840-BCFF-4973-B2AC-CFB69845BC12}" destId="{C896D97A-A8B9-44C8-9FFF-FAFB0A9EBDA2}" srcOrd="4" destOrd="0" presId="urn:microsoft.com/office/officeart/2005/8/layout/cycle5"/>
    <dgm:cxn modelId="{CB82ABCA-207F-4F29-98B7-792CE1AA1003}" type="presParOf" srcId="{B6C8E840-BCFF-4973-B2AC-CFB69845BC12}" destId="{DB82EC19-4314-48C4-B71B-89BDCBED4AA4}" srcOrd="5" destOrd="0" presId="urn:microsoft.com/office/officeart/2005/8/layout/cycle5"/>
    <dgm:cxn modelId="{62DBB7CB-AF46-448E-9380-3DBE5E7AE712}" type="presParOf" srcId="{B6C8E840-BCFF-4973-B2AC-CFB69845BC12}" destId="{46392B5B-30CE-4E11-BDC0-00F1E14A49C1}" srcOrd="6" destOrd="0" presId="urn:microsoft.com/office/officeart/2005/8/layout/cycle5"/>
    <dgm:cxn modelId="{F8DC918C-5679-4806-86DB-50BD4A119667}" type="presParOf" srcId="{B6C8E840-BCFF-4973-B2AC-CFB69845BC12}" destId="{E0AACE66-050A-454F-AFE7-0FD3E6D66630}" srcOrd="7" destOrd="0" presId="urn:microsoft.com/office/officeart/2005/8/layout/cycle5"/>
    <dgm:cxn modelId="{72D5FC79-78C6-4CA2-9633-7C5A8B99B782}" type="presParOf" srcId="{B6C8E840-BCFF-4973-B2AC-CFB69845BC12}" destId="{FD1FE287-1BF2-4437-86B9-5D816115479D}" srcOrd="8" destOrd="0" presId="urn:microsoft.com/office/officeart/2005/8/layout/cycle5"/>
    <dgm:cxn modelId="{B0E9D1A2-81EB-4597-82BF-644B784301C0}" type="presParOf" srcId="{B6C8E840-BCFF-4973-B2AC-CFB69845BC12}" destId="{F85878CD-1A02-4AD0-8827-F4796900BFDD}" srcOrd="9" destOrd="0" presId="urn:microsoft.com/office/officeart/2005/8/layout/cycle5"/>
    <dgm:cxn modelId="{4E9F2C99-6A9D-4BA3-95D8-EAE9ABA4FF1C}" type="presParOf" srcId="{B6C8E840-BCFF-4973-B2AC-CFB69845BC12}" destId="{BE0A513C-5AF0-4DB8-942C-A2EF8B8A087F}" srcOrd="10" destOrd="0" presId="urn:microsoft.com/office/officeart/2005/8/layout/cycle5"/>
    <dgm:cxn modelId="{5DF40A04-936F-41E7-9960-961B1267D186}" type="presParOf" srcId="{B6C8E840-BCFF-4973-B2AC-CFB69845BC12}" destId="{9E768522-A886-4709-8F21-51FCA6BE819B}" srcOrd="11" destOrd="0" presId="urn:microsoft.com/office/officeart/2005/8/layout/cycle5"/>
    <dgm:cxn modelId="{BFF22990-6BE2-4180-A42F-992C181EB64A}" type="presParOf" srcId="{B6C8E840-BCFF-4973-B2AC-CFB69845BC12}" destId="{DDDD380A-AFB3-40A6-B126-B12ABD84C28D}" srcOrd="12" destOrd="0" presId="urn:microsoft.com/office/officeart/2005/8/layout/cycle5"/>
    <dgm:cxn modelId="{176D4452-5EB8-4138-9259-26F00CE5B258}" type="presParOf" srcId="{B6C8E840-BCFF-4973-B2AC-CFB69845BC12}" destId="{B0FE0F19-C0BA-4232-8B1F-BB3D940CB761}" srcOrd="13" destOrd="0" presId="urn:microsoft.com/office/officeart/2005/8/layout/cycle5"/>
    <dgm:cxn modelId="{49520DC6-242F-4452-A21C-ACA1D63E5C8E}" type="presParOf" srcId="{B6C8E840-BCFF-4973-B2AC-CFB69845BC12}" destId="{325AB6EA-00BD-42D3-9FAC-0225D5C63A65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r">
              <a:defRPr sz="1200"/>
            </a:lvl1pPr>
          </a:lstStyle>
          <a:p>
            <a:fld id="{AD533EF9-07CB-47C9-8BB1-42498260E2AE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r">
              <a:defRPr sz="1200"/>
            </a:lvl1pPr>
          </a:lstStyle>
          <a:p>
            <a:fld id="{F1D2273D-7567-421D-9342-813E437597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r">
              <a:defRPr sz="1200"/>
            </a:lvl1pPr>
          </a:lstStyle>
          <a:p>
            <a:fld id="{5DB0BA6A-95CF-452A-A6EF-379CCE101FAC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89325" y="704850"/>
            <a:ext cx="140779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1" tIns="47105" rIns="94211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9526"/>
            <a:ext cx="5679440" cy="4224814"/>
          </a:xfrm>
          <a:prstGeom prst="rect">
            <a:avLst/>
          </a:prstGeom>
        </p:spPr>
        <p:txBody>
          <a:bodyPr vert="horz" lIns="94211" tIns="47105" rIns="94211" bIns="47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r">
              <a:defRPr sz="1200"/>
            </a:lvl1pPr>
          </a:lstStyle>
          <a:p>
            <a:fld id="{D4004130-F7A8-490C-966D-C719CE2C2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219456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4130-F7A8-490C-966D-C719CE2C28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27432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19456" tIns="109728" rIns="219456" bIns="109728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16580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19456" tIns="109728" rIns="219456" bIns="109728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87192" y="3337560"/>
            <a:ext cx="19440144" cy="2301240"/>
          </a:xfrm>
        </p:spPr>
        <p:txBody>
          <a:bodyPr rIns="109728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99150" y="1544812"/>
            <a:ext cx="19440144" cy="1752600"/>
          </a:xfrm>
        </p:spPr>
        <p:txBody>
          <a:bodyPr tIns="0" rIns="109728" bIns="0" anchor="b">
            <a:normAutofit/>
          </a:bodyPr>
          <a:lstStyle>
            <a:lvl1pPr marL="0" indent="0" algn="r">
              <a:buNone/>
              <a:defRPr sz="4800">
                <a:solidFill>
                  <a:schemeClr val="tx1"/>
                </a:solidFill>
                <a:effectLst/>
              </a:defRPr>
            </a:lvl1pPr>
            <a:lvl2pPr marL="1097280" indent="0" algn="ctr">
              <a:buNone/>
            </a:lvl2pPr>
            <a:lvl3pPr marL="2194560" indent="0" algn="ctr">
              <a:buNone/>
            </a:lvl3pPr>
            <a:lvl4pPr marL="3291840" indent="0" algn="ctr">
              <a:buNone/>
            </a:lvl4pPr>
            <a:lvl5pPr marL="4389120" indent="0" algn="ctr">
              <a:buNone/>
            </a:lvl5pPr>
            <a:lvl6pPr marL="5486400" indent="0" algn="ctr">
              <a:buNone/>
            </a:lvl6pPr>
            <a:lvl7pPr marL="6583680" indent="0" algn="ctr">
              <a:buNone/>
            </a:lvl7pPr>
            <a:lvl8pPr marL="7680960" indent="0" algn="ctr">
              <a:buNone/>
            </a:lvl8pPr>
            <a:lvl9pPr marL="877824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76-8D51-4121-B499-6CEF5F20262D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E5-F76F-4C18-AAF2-08EAA6F5B94A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4058-0A30-40DE-981C-5FB85BE55219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9"/>
            <a:ext cx="9067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1"/>
            <a:ext cx="9144000" cy="452596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0" y="6248400"/>
            <a:ext cx="6324600" cy="304800"/>
          </a:xfrm>
        </p:spPr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53800" y="6248401"/>
            <a:ext cx="6934200" cy="304800"/>
          </a:xfrm>
        </p:spPr>
        <p:txBody>
          <a:bodyPr/>
          <a:lstStyle/>
          <a:p>
            <a:pPr algn="r"/>
            <a:r>
              <a:rPr lang="en-US" dirty="0" smtClean="0"/>
              <a:t>Senior Thesis Presentation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971800" y="1600200"/>
            <a:ext cx="6172200" cy="452596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27432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19456" tIns="109728" rIns="219456" bIns="109728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8316580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19456" tIns="109728" rIns="219456" bIns="109728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583837"/>
            <a:ext cx="19888200" cy="1826363"/>
          </a:xfrm>
        </p:spPr>
        <p:txBody>
          <a:bodyPr tIns="0" bIns="0" anchor="t"/>
          <a:lstStyle>
            <a:lvl1pPr algn="l">
              <a:buNone/>
              <a:defRPr sz="101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485800"/>
            <a:ext cx="19888200" cy="1066688"/>
          </a:xfrm>
        </p:spPr>
        <p:txBody>
          <a:bodyPr lIns="109728" tIns="0" rIns="109728" bIns="0" anchor="b"/>
          <a:lstStyle>
            <a:lvl1pPr marL="0" indent="0" algn="l">
              <a:buNone/>
              <a:defRPr sz="4800">
                <a:solidFill>
                  <a:schemeClr val="tx1"/>
                </a:solidFill>
                <a:effectLst/>
              </a:defRPr>
            </a:lvl1pPr>
            <a:lvl2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3A80-14C0-477B-9611-5B63546B5B8C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9"/>
            <a:ext cx="2240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0972800" cy="4525963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0" y="1600201"/>
            <a:ext cx="10972800" cy="4525963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0E2F-1887-4043-8F9E-451BE8508C44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1"/>
            <a:ext cx="24688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486400"/>
            <a:ext cx="12120564" cy="838200"/>
          </a:xfrm>
        </p:spPr>
        <p:txBody>
          <a:bodyPr anchor="t"/>
          <a:lstStyle>
            <a:lvl1pPr marL="0" indent="0">
              <a:buNone/>
              <a:defRPr sz="5800" b="1">
                <a:solidFill>
                  <a:schemeClr val="accent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80" y="5486400"/>
            <a:ext cx="12125325" cy="838200"/>
          </a:xfrm>
        </p:spPr>
        <p:txBody>
          <a:bodyPr anchor="t"/>
          <a:lstStyle>
            <a:lvl1pPr marL="0" indent="0">
              <a:buNone/>
              <a:defRPr sz="5800" b="1">
                <a:solidFill>
                  <a:schemeClr val="accent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1516913"/>
            <a:ext cx="12120564" cy="3941763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0" y="1516913"/>
            <a:ext cx="12125325" cy="3941763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92C-DB5B-4E8C-9F47-E81FEF208509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22411944" cy="1143000"/>
          </a:xfrm>
        </p:spPr>
        <p:txBody>
          <a:bodyPr anchor="ctr"/>
          <a:lstStyle>
            <a:lvl1pPr algn="l">
              <a:defRPr sz="11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8F66-4FDB-4666-85EF-538F4F635E12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8365-AFC0-4900-8384-767537EEE278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85528"/>
            <a:ext cx="9601200" cy="730251"/>
          </a:xfrm>
        </p:spPr>
        <p:txBody>
          <a:bodyPr tIns="0" bIns="0" anchor="t"/>
          <a:lstStyle>
            <a:lvl1pPr algn="l"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214424"/>
            <a:ext cx="8229600" cy="914400"/>
          </a:xfrm>
        </p:spPr>
        <p:txBody>
          <a:bodyPr lIns="109728" tIns="0" rIns="109728" bIns="0" anchor="b"/>
          <a:lstStyle>
            <a:lvl1pPr marL="0" indent="0" algn="l">
              <a:buNone/>
              <a:defRPr sz="3400"/>
            </a:lvl1pPr>
            <a:lvl2pPr>
              <a:buNone/>
              <a:defRPr sz="2900"/>
            </a:lvl2pPr>
            <a:lvl3pPr>
              <a:buNone/>
              <a:defRPr sz="24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21259800" cy="3810000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96D4-72CF-4BB7-82BB-7A1F1AF92190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469344" y="6422064"/>
            <a:ext cx="2286000" cy="365125"/>
          </a:xfrm>
        </p:spPr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196" y="1705709"/>
            <a:ext cx="9161604" cy="1253808"/>
          </a:xfrm>
        </p:spPr>
        <p:txBody>
          <a:bodyPr anchor="b"/>
          <a:lstStyle>
            <a:lvl1pPr algn="l">
              <a:buNone/>
              <a:defRPr sz="53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6884" y="1019907"/>
            <a:ext cx="12344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7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70202" y="2998765"/>
            <a:ext cx="9161598" cy="2663483"/>
          </a:xfrm>
        </p:spPr>
        <p:txBody>
          <a:bodyPr lIns="109728" rIns="109728"/>
          <a:lstStyle>
            <a:lvl1pPr marL="0" indent="0">
              <a:buFontTx/>
              <a:buNone/>
              <a:defRPr sz="2900"/>
            </a:lvl1pPr>
            <a:lvl2pPr>
              <a:buFontTx/>
              <a:buNone/>
              <a:defRPr sz="2900"/>
            </a:lvl2pPr>
            <a:lvl3pPr>
              <a:buFontTx/>
              <a:buNone/>
              <a:defRPr sz="24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422064"/>
            <a:ext cx="6400800" cy="365125"/>
          </a:xfrm>
        </p:spPr>
        <p:txBody>
          <a:bodyPr/>
          <a:lstStyle/>
          <a:p>
            <a:fld id="{DE04C806-D216-43FE-ABC6-56226C995FD8}" type="datetime1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5"/>
            <a:ext cx="27432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19456" tIns="109728" rIns="219456" bIns="109728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1945600" y="0"/>
            <a:ext cx="5486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19456" tIns="109728" rIns="219456" bIns="109728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274639"/>
            <a:ext cx="22402800" cy="1143000"/>
          </a:xfrm>
          <a:prstGeom prst="rect">
            <a:avLst/>
          </a:prstGeom>
        </p:spPr>
        <p:txBody>
          <a:bodyPr vert="horz" lIns="109728" tIns="109728" rIns="109728" bIns="109728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2402800" cy="4525963"/>
          </a:xfrm>
          <a:prstGeom prst="rect">
            <a:avLst/>
          </a:prstGeom>
        </p:spPr>
        <p:txBody>
          <a:bodyPr vert="horz" lIns="219456" tIns="109728" rIns="219456" bIns="109728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6111875"/>
            <a:ext cx="6400800" cy="365125"/>
          </a:xfrm>
          <a:prstGeom prst="rect">
            <a:avLst/>
          </a:prstGeom>
        </p:spPr>
        <p:txBody>
          <a:bodyPr vert="horz" lIns="219456" tIns="109728" rIns="219456" bIns="0" anchor="b"/>
          <a:lstStyle>
            <a:lvl1pPr algn="l" eaLnBrk="1" latinLnBrk="0" hangingPunct="1">
              <a:defRPr kumimoji="0" sz="2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137421-6B22-4518-B211-61CC44D55503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372600" y="6111875"/>
            <a:ext cx="8686800" cy="365125"/>
          </a:xfrm>
          <a:prstGeom prst="rect">
            <a:avLst/>
          </a:prstGeom>
        </p:spPr>
        <p:txBody>
          <a:bodyPr vert="horz" lIns="0" tIns="109728" rIns="0" bIns="0" anchor="b"/>
          <a:lstStyle>
            <a:lvl1pPr algn="ctr" eaLnBrk="1" latinLnBrk="0" hangingPunct="1">
              <a:defRPr kumimoji="0" sz="2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460200" y="6172200"/>
            <a:ext cx="228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BC6C9F-2061-4980-BFF4-882F28E2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498" indent="-92171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733702" indent="-658368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2414016" indent="-614477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072384" indent="-570586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577133" indent="-438912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indent="-438912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4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608576" indent="-438912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4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35270" indent="-438912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438912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0200" y="533400"/>
            <a:ext cx="9067800" cy="2301240"/>
          </a:xfrm>
        </p:spPr>
        <p:txBody>
          <a:bodyPr>
            <a:normAutofit/>
          </a:bodyPr>
          <a:lstStyle/>
          <a:p>
            <a:r>
              <a:rPr sz="6600" smtClean="0"/>
              <a:t>Doctors Community Hospital Expansion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0" y="2590800"/>
            <a:ext cx="8534400" cy="1752600"/>
          </a:xfrm>
        </p:spPr>
        <p:txBody>
          <a:bodyPr/>
          <a:lstStyle/>
          <a:p>
            <a:r>
              <a:rPr lang="en-US" dirty="0" smtClean="0"/>
              <a:t>Lanham, Maryland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01200" y="3962400"/>
            <a:ext cx="8610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Alexander</a:t>
            </a:r>
          </a:p>
          <a:p>
            <a:pPr algn="r"/>
            <a:r>
              <a:rPr lang="en-US" sz="2800" dirty="0" smtClean="0"/>
              <a:t>BAE/MAE in Construction Management</a:t>
            </a:r>
          </a:p>
          <a:p>
            <a:pPr algn="r"/>
            <a:r>
              <a:rPr lang="en-US" sz="2800" dirty="0" smtClean="0"/>
              <a:t>Senior Thesis Presentation 2009</a:t>
            </a:r>
          </a:p>
          <a:p>
            <a:pPr algn="r"/>
            <a:r>
              <a:rPr lang="en-US" sz="2800" dirty="0" smtClean="0"/>
              <a:t>The Pennsylvania State University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6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Developed using Business Process Modeling Notation (BPMN) </a:t>
            </a:r>
          </a:p>
          <a:p>
            <a:pPr lvl="1"/>
            <a:r>
              <a:rPr lang="en-US" dirty="0" smtClean="0"/>
              <a:t>TIBCO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BIM Proces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220200" y="1219200"/>
            <a:ext cx="9067800" cy="48767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78000" y="5257800"/>
            <a:ext cx="990600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459200" y="5257800"/>
            <a:ext cx="685800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87200" y="3581400"/>
            <a:ext cx="4876800" cy="1371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DCH used 2D coordination</a:t>
            </a:r>
          </a:p>
          <a:p>
            <a:pPr lvl="1"/>
            <a:r>
              <a:rPr lang="en-US" dirty="0" smtClean="0"/>
              <a:t>Overlay 2D CAD Drawings</a:t>
            </a:r>
          </a:p>
          <a:p>
            <a:pPr lvl="1"/>
            <a:r>
              <a:rPr lang="en-US" dirty="0" smtClean="0"/>
              <a:t>Light-tables</a:t>
            </a:r>
          </a:p>
          <a:p>
            <a:r>
              <a:rPr lang="en-US" dirty="0" smtClean="0"/>
              <a:t>Interesting finding:</a:t>
            </a:r>
          </a:p>
          <a:p>
            <a:pPr lvl="1"/>
            <a:r>
              <a:rPr lang="en-US" dirty="0" smtClean="0"/>
              <a:t>Process did not change in any appreciable way, only the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276600" y="1600200"/>
            <a:ext cx="58674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BIM Proces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8821400" y="1143000"/>
            <a:ext cx="8229600" cy="4876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3D Coordination at DCH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76400"/>
            <a:ext cx="9144000" cy="4495800"/>
          </a:xfrm>
        </p:spPr>
        <p:txBody>
          <a:bodyPr>
            <a:normAutofit fontScale="92500"/>
          </a:bodyPr>
          <a:lstStyle/>
          <a:p>
            <a:r>
              <a:rPr lang="en-US" sz="5100" dirty="0" smtClean="0"/>
              <a:t>Major Questions to Address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Project team assets?</a:t>
            </a:r>
          </a:p>
          <a:p>
            <a:pPr lvl="1"/>
            <a:r>
              <a:rPr lang="en-US" dirty="0" smtClean="0"/>
              <a:t>Trades?</a:t>
            </a:r>
          </a:p>
          <a:p>
            <a:pPr lvl="1"/>
            <a:r>
              <a:rPr lang="en-US" dirty="0" smtClean="0"/>
              <a:t>Level of Detail?</a:t>
            </a:r>
          </a:p>
          <a:p>
            <a:pPr lvl="1"/>
            <a:r>
              <a:rPr lang="en-US" dirty="0" smtClean="0"/>
              <a:t>File Exchange requirements?</a:t>
            </a:r>
          </a:p>
          <a:p>
            <a:pPr lvl="1"/>
            <a:r>
              <a:rPr lang="en-US" dirty="0" smtClean="0"/>
              <a:t>Coordination meeting?</a:t>
            </a:r>
          </a:p>
          <a:p>
            <a:pPr lvl="1"/>
            <a:r>
              <a:rPr lang="en-US" dirty="0" smtClean="0"/>
              <a:t>Weekly Coordination Cycle?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276600" y="1600200"/>
            <a:ext cx="5867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Assets</a:t>
            </a:r>
          </a:p>
          <a:p>
            <a:pPr lvl="1"/>
            <a:r>
              <a:rPr lang="en-US" dirty="0" smtClean="0"/>
              <a:t>Can leverage Gilbane’s internal experience</a:t>
            </a:r>
          </a:p>
          <a:p>
            <a:pPr lvl="1"/>
            <a:r>
              <a:rPr lang="en-US" dirty="0" smtClean="0"/>
              <a:t>Interested in the process</a:t>
            </a:r>
          </a:p>
          <a:p>
            <a:pPr lvl="1"/>
            <a:r>
              <a:rPr lang="en-US" dirty="0" smtClean="0"/>
              <a:t>Some trades have experience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126200" y="1752600"/>
          <a:ext cx="6172200" cy="2382888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3380014"/>
                <a:gridCol w="2792186"/>
              </a:tblGrid>
              <a:tr h="51271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Trades for 3D Coordination</a:t>
                      </a:r>
                      <a:endParaRPr lang="en-US" sz="2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/>
                        <a:t>Steel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/>
                        <a:t>HVAC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/>
                        <a:t>Plumbing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/>
                        <a:t>Electrical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/>
                        <a:t>Medical Gas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/>
                        <a:t>Sprinkler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/>
                        <a:t>Pneumatic Tubing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Cable trays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0972800" y="2514600"/>
            <a:ext cx="37338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972800" y="3124200"/>
            <a:ext cx="37338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3D Coordination at DCH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76400"/>
            <a:ext cx="9144000" cy="4495800"/>
          </a:xfrm>
        </p:spPr>
        <p:txBody>
          <a:bodyPr>
            <a:normAutofit fontScale="92500"/>
          </a:bodyPr>
          <a:lstStyle/>
          <a:p>
            <a:r>
              <a:rPr lang="en-US" sz="5100" dirty="0" smtClean="0"/>
              <a:t>Major Questions to Address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Project team assets?</a:t>
            </a:r>
          </a:p>
          <a:p>
            <a:pPr lvl="1"/>
            <a:r>
              <a:rPr lang="en-US" dirty="0" smtClean="0"/>
              <a:t>Trades?</a:t>
            </a:r>
          </a:p>
          <a:p>
            <a:pPr lvl="1"/>
            <a:r>
              <a:rPr lang="en-US" dirty="0" smtClean="0"/>
              <a:t>Level of Detail?</a:t>
            </a:r>
          </a:p>
          <a:p>
            <a:pPr lvl="1"/>
            <a:r>
              <a:rPr lang="en-US" dirty="0" smtClean="0"/>
              <a:t>File Exchange requirements?</a:t>
            </a:r>
          </a:p>
          <a:p>
            <a:pPr lvl="1"/>
            <a:r>
              <a:rPr lang="en-US" dirty="0" smtClean="0"/>
              <a:t>Coordination meeting?</a:t>
            </a:r>
          </a:p>
          <a:p>
            <a:pPr lvl="1"/>
            <a:r>
              <a:rPr lang="en-US" dirty="0" smtClean="0"/>
              <a:t>Weekly Coordination Cycle?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276600" y="1600200"/>
            <a:ext cx="5867400" cy="4525963"/>
          </a:xfrm>
        </p:spPr>
        <p:txBody>
          <a:bodyPr>
            <a:normAutofit/>
          </a:bodyPr>
          <a:lstStyle/>
          <a:p>
            <a:pPr marL="622300" indent="-550863"/>
            <a:r>
              <a:rPr lang="en-US" dirty="0" smtClean="0"/>
              <a:t>Level of Detail</a:t>
            </a:r>
          </a:p>
          <a:p>
            <a:pPr marL="1036638" lvl="1" indent="-314325"/>
            <a:r>
              <a:rPr lang="en-US" dirty="0" smtClean="0"/>
              <a:t>Defined from Model Progression Specification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/>
          <p:nvPr/>
        </p:nvPicPr>
        <p:blipFill>
          <a:blip r:embed="rId3"/>
          <a:srcRect l="1091" b="80059"/>
          <a:stretch>
            <a:fillRect/>
          </a:stretch>
        </p:blipFill>
        <p:spPr bwMode="auto">
          <a:xfrm>
            <a:off x="3505200" y="4038600"/>
            <a:ext cx="556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629400" y="4038600"/>
            <a:ext cx="838200" cy="1981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19812000" y="1676400"/>
            <a:ext cx="7010400" cy="4525963"/>
          </a:xfrm>
          <a:prstGeom prst="rect">
            <a:avLst/>
          </a:prstGeom>
        </p:spPr>
        <p:txBody>
          <a:bodyPr vert="horz" lIns="219456" tIns="109728" rIns="219456" bIns="109728">
            <a:normAutofit/>
          </a:bodyPr>
          <a:lstStyle/>
          <a:p>
            <a:pPr marL="622300" marR="0" lvl="0" indent="-550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Exchange Requirements</a:t>
            </a:r>
          </a:p>
          <a:p>
            <a:pPr marL="1036638" marR="0" lvl="1" indent="-314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sz="3200" noProof="0" dirty="0" smtClean="0"/>
              <a:t>Specify compatible formats, not program specific</a:t>
            </a:r>
          </a:p>
          <a:p>
            <a:pPr marL="2133918" lvl="2" indent="-314325" defTabSz="91440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</a:t>
            </a:r>
            <a:r>
              <a:rPr kumimoji="0" lang="en-US" sz="32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Navisworks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compatible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72800" y="3581400"/>
            <a:ext cx="37338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72800" y="4191000"/>
            <a:ext cx="5181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animBg="1"/>
      <p:bldP spid="18" grpId="0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3D Coordination at DCH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76400"/>
            <a:ext cx="9144000" cy="4495800"/>
          </a:xfrm>
        </p:spPr>
        <p:txBody>
          <a:bodyPr>
            <a:normAutofit fontScale="92500"/>
          </a:bodyPr>
          <a:lstStyle/>
          <a:p>
            <a:r>
              <a:rPr lang="en-US" sz="5100" dirty="0" smtClean="0"/>
              <a:t>Major Questions to Address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Project team assets?</a:t>
            </a:r>
          </a:p>
          <a:p>
            <a:pPr lvl="1"/>
            <a:r>
              <a:rPr lang="en-US" dirty="0" smtClean="0"/>
              <a:t>Trades?</a:t>
            </a:r>
          </a:p>
          <a:p>
            <a:pPr lvl="1"/>
            <a:r>
              <a:rPr lang="en-US" dirty="0" smtClean="0"/>
              <a:t>Level of Detail?</a:t>
            </a:r>
          </a:p>
          <a:p>
            <a:pPr lvl="1"/>
            <a:r>
              <a:rPr lang="en-US" dirty="0" smtClean="0"/>
              <a:t>File Exchange requirements?</a:t>
            </a:r>
          </a:p>
          <a:p>
            <a:pPr lvl="1"/>
            <a:r>
              <a:rPr lang="en-US" dirty="0" smtClean="0"/>
              <a:t>Coordination meeting?</a:t>
            </a:r>
          </a:p>
          <a:p>
            <a:pPr lvl="1"/>
            <a:r>
              <a:rPr lang="en-US" dirty="0" smtClean="0"/>
              <a:t>Weekly Coordination Cycle?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276600" y="1600200"/>
            <a:ext cx="5867400" cy="4525963"/>
          </a:xfrm>
        </p:spPr>
        <p:txBody>
          <a:bodyPr>
            <a:normAutofit/>
          </a:bodyPr>
          <a:lstStyle/>
          <a:p>
            <a:pPr marL="622300" indent="-550863"/>
            <a:r>
              <a:rPr lang="en-US" dirty="0" smtClean="0"/>
              <a:t>Coordination Meeting</a:t>
            </a:r>
          </a:p>
          <a:p>
            <a:pPr marL="1036638" lvl="1" indent="-314325"/>
            <a:r>
              <a:rPr lang="en-US" dirty="0" smtClean="0"/>
              <a:t>Conduct weekly at the jobsite trailer</a:t>
            </a:r>
          </a:p>
          <a:p>
            <a:pPr marL="1036638" lvl="1" indent="-314325"/>
            <a:r>
              <a:rPr lang="en-US" dirty="0" smtClean="0"/>
              <a:t>Team lacks experience to possible conduct interactively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0972800" y="4724400"/>
            <a:ext cx="5181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972800" y="5257800"/>
            <a:ext cx="5181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Diagram 20"/>
          <p:cNvGraphicFramePr/>
          <p:nvPr/>
        </p:nvGraphicFramePr>
        <p:xfrm>
          <a:off x="18973800" y="6858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412200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Image Courtesy of BBC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 animBg="1"/>
      <p:bldP spid="20" grpId="1" animBg="1"/>
      <p:bldP spid="15" grpId="0" animBg="1"/>
      <p:bldGraphic spid="2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3613428"/>
            <a:ext cx="9220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Prefabricated Façade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0" y="1447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Analysis 2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Prefabrication at DCH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choose prefabrication?</a:t>
            </a:r>
          </a:p>
          <a:p>
            <a:pPr lvl="1"/>
            <a:r>
              <a:rPr lang="en-US" dirty="0" smtClean="0"/>
              <a:t>Construction time reduced</a:t>
            </a:r>
          </a:p>
          <a:p>
            <a:pPr lvl="2"/>
            <a:r>
              <a:rPr lang="en-US" dirty="0" smtClean="0"/>
              <a:t>Façade on the Critical Path</a:t>
            </a:r>
          </a:p>
          <a:p>
            <a:pPr lvl="1"/>
            <a:r>
              <a:rPr lang="en-US" dirty="0" smtClean="0"/>
              <a:t>Work performed in Warehouses (controlled conditions)</a:t>
            </a:r>
          </a:p>
          <a:p>
            <a:pPr lvl="2"/>
            <a:r>
              <a:rPr lang="en-US" dirty="0" smtClean="0"/>
              <a:t>Brick façade scheduled to go into winter months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05200" y="1905000"/>
            <a:ext cx="5486400" cy="3200400"/>
            <a:chOff x="3429000" y="2581275"/>
            <a:chExt cx="5305425" cy="200025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9" name="Picture 8"/>
            <p:cNvPicPr/>
            <p:nvPr/>
          </p:nvPicPr>
          <p:blipFill>
            <a:blip r:embed="rId3"/>
            <a:srcRect r="3218"/>
            <a:stretch>
              <a:fillRect/>
            </a:stretch>
          </p:blipFill>
          <p:spPr bwMode="auto">
            <a:xfrm>
              <a:off x="3429000" y="2590800"/>
              <a:ext cx="327660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4"/>
            <a:srcRect l="56594" r="7846"/>
            <a:stretch>
              <a:fillRect/>
            </a:stretch>
          </p:blipFill>
          <p:spPr bwMode="auto">
            <a:xfrm>
              <a:off x="6705600" y="2581275"/>
              <a:ext cx="2028825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3505200" y="3581400"/>
            <a:ext cx="5486400" cy="762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288000" y="1600200"/>
            <a:ext cx="8763000" cy="4525963"/>
          </a:xfrm>
          <a:prstGeom prst="rect">
            <a:avLst/>
          </a:prstGeom>
        </p:spPr>
        <p:txBody>
          <a:bodyPr vert="horz" lIns="219456" tIns="109728" rIns="219456" bIns="109728">
            <a:normAutofit/>
          </a:bodyPr>
          <a:lstStyle/>
          <a:p>
            <a:pPr marL="1009498" marR="0" lvl="0" indent="-9217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 of Analysis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 impacts of changing envelope on schedule and cost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 impact on structure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n-US" sz="3200" dirty="0" smtClean="0"/>
              <a:t>Asses impact on mechanical system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14016" marR="0" lvl="2" indent="-6144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Analyzed two alternative prefabricated solutions</a:t>
            </a:r>
          </a:p>
          <a:p>
            <a:pPr lvl="1"/>
            <a:r>
              <a:rPr lang="en-US" dirty="0" err="1" smtClean="0"/>
              <a:t>CarbonCast</a:t>
            </a:r>
            <a:r>
              <a:rPr lang="en-US" dirty="0" smtClean="0"/>
              <a:t> from High Concrete</a:t>
            </a:r>
          </a:p>
          <a:p>
            <a:pPr lvl="1"/>
            <a:r>
              <a:rPr lang="en-US" dirty="0" smtClean="0"/>
              <a:t>Precast panels from </a:t>
            </a:r>
            <a:r>
              <a:rPr lang="en-US" dirty="0" err="1" smtClean="0"/>
              <a:t>Nitterhouse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897601" y="762000"/>
          <a:ext cx="7924800" cy="5357241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281612"/>
                <a:gridCol w="2129505"/>
                <a:gridCol w="1791488"/>
                <a:gridCol w="1722195"/>
              </a:tblGrid>
              <a:tr h="73829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Criteria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CarbonCast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Nitterhouse</a:t>
                      </a:r>
                      <a:endParaRPr lang="en-U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Brick Facade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123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Ability to Match Existing?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 variety of brick finishes can be matched through the use of Thin Brick </a:t>
                      </a:r>
                      <a:r>
                        <a:rPr lang="en-US" sz="1800" dirty="0" smtClean="0"/>
                        <a:t>inlays to </a:t>
                      </a:r>
                      <a:r>
                        <a:rPr lang="en-US" sz="1800" dirty="0"/>
                        <a:t>the system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Also, using ThinBricks, this product can match a variety of finishes.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Existing building is hand laid brick, so matching is easy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14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Cost of System?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$37/SF delivered and installed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$35/SF delivered and installed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$28/SF installed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77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Weight of System?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65 lbs/SF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75 lbs/SF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42 lbs/SF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5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Insulation properties?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R-Value: 5.4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R-Value: 0.48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R-Value: 0.44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83600" y="685800"/>
            <a:ext cx="2133600" cy="5562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construction time of the façade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897600" y="1143000"/>
          <a:ext cx="7924800" cy="3407088"/>
        </p:xfrm>
        <a:graphic>
          <a:graphicData uri="http://schemas.openxmlformats.org/drawingml/2006/table">
            <a:tbl>
              <a:tblPr firstRow="1" lastRow="1">
                <a:tableStyleId>{08FB837D-C827-4EFA-A057-4D05807E0F7C}</a:tableStyleId>
              </a:tblPr>
              <a:tblGrid>
                <a:gridCol w="3962400"/>
                <a:gridCol w="3962400"/>
              </a:tblGrid>
              <a:tr h="6095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Precast</a:t>
                      </a:r>
                      <a:r>
                        <a:rPr lang="en-US" sz="2800" b="1" cap="none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by</a:t>
                      </a:r>
                      <a:r>
                        <a:rPr lang="en-US" sz="28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the Numbers</a:t>
                      </a:r>
                      <a:endParaRPr lang="en-US" sz="2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334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Façade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37,127 SF</a:t>
                      </a:r>
                      <a:endParaRPr lang="en-US" dirty="0"/>
                    </a:p>
                  </a:txBody>
                  <a:tcPr/>
                </a:tc>
              </a:tr>
              <a:tr h="561035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Panel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SF </a:t>
                      </a:r>
                    </a:p>
                  </a:txBody>
                  <a:tcPr/>
                </a:tc>
              </a:tr>
              <a:tr h="561035">
                <a:tc>
                  <a:txBody>
                    <a:bodyPr/>
                    <a:lstStyle/>
                    <a:p>
                      <a:r>
                        <a:rPr lang="en-US" dirty="0" smtClean="0"/>
                        <a:t>Panels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/>
                </a:tc>
              </a:tr>
              <a:tr h="561035">
                <a:tc>
                  <a:txBody>
                    <a:bodyPr/>
                    <a:lstStyle/>
                    <a:p>
                      <a:r>
                        <a:rPr lang="en-US" dirty="0" smtClean="0"/>
                        <a:t>Panels Erected Per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561035">
                <a:tc>
                  <a:txBody>
                    <a:bodyPr/>
                    <a:lstStyle/>
                    <a:p>
                      <a:r>
                        <a:rPr lang="en-US" dirty="0" smtClean="0"/>
                        <a:t>Total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57600" y="1066800"/>
          <a:ext cx="4953001" cy="1558701"/>
        </p:xfrm>
        <a:graphic>
          <a:graphicData uri="http://schemas.openxmlformats.org/drawingml/2006/table">
            <a:tbl>
              <a:tblPr firstRow="1" lastRow="1">
                <a:tableStyleId>{08FB837D-C827-4EFA-A057-4D05807E0F7C}</a:tableStyleId>
              </a:tblPr>
              <a:tblGrid>
                <a:gridCol w="2538413"/>
                <a:gridCol w="2414588"/>
              </a:tblGrid>
              <a:tr h="392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6EA0B0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rgbClr val="6EA0B0">
                                  <a:tint val="63000"/>
                                  <a:sat val="105000"/>
                                </a:srgbClr>
                              </a:gs>
                              <a:gs pos="90000">
                                <a:srgbClr val="6EA0B0">
                                  <a:shade val="50000"/>
                                  <a:satMod val="10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Schedule Comparison</a:t>
                      </a:r>
                      <a:endParaRPr kumimoji="0" lang="en-US" sz="2800" b="1" i="0" u="none" strike="noStrike" kern="1200" cap="none" spc="0" normalizeH="0" baseline="0" noProof="0" dirty="0">
                        <a:ln w="17780" cmpd="sng">
                          <a:solidFill>
                            <a:srgbClr val="6EA0B0">
                              <a:tint val="3000"/>
                            </a:srgb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rgbClr val="6EA0B0">
                                <a:tint val="63000"/>
                                <a:sat val="105000"/>
                              </a:srgbClr>
                            </a:gs>
                            <a:gs pos="90000">
                              <a:srgbClr val="6EA0B0">
                                <a:shade val="50000"/>
                                <a:satMod val="10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3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Hand-laid Brick Façade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40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3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Precast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3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Net Difference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Save </a:t>
                      </a:r>
                      <a:r>
                        <a:rPr lang="en-US" sz="1800" dirty="0" smtClean="0"/>
                        <a:t>30 </a:t>
                      </a:r>
                      <a:r>
                        <a:rPr lang="en-US" sz="1800" dirty="0"/>
                        <a:t>Days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505200" y="3124200"/>
            <a:ext cx="4876800" cy="4525963"/>
          </a:xfrm>
          <a:prstGeom prst="rect">
            <a:avLst/>
          </a:prstGeom>
        </p:spPr>
        <p:txBody>
          <a:bodyPr vert="horz" lIns="219456" tIns="109728" rIns="219456" bIns="109728">
            <a:normAutofit/>
          </a:bodyPr>
          <a:lstStyle/>
          <a:p>
            <a:pPr marL="695325" marR="0" lvl="0" indent="-598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weeks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saved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4263" marR="0" lvl="1" indent="-4587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Demobilize January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 2010 instead of February 12, 2010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on Cost</a:t>
            </a:r>
          </a:p>
          <a:p>
            <a:pPr lvl="1"/>
            <a:r>
              <a:rPr lang="en-US" dirty="0" smtClean="0"/>
              <a:t>Initial Cost</a:t>
            </a:r>
          </a:p>
          <a:p>
            <a:pPr lvl="1"/>
            <a:r>
              <a:rPr lang="en-US" dirty="0" smtClean="0"/>
              <a:t>Impact on General Conditions </a:t>
            </a:r>
          </a:p>
          <a:p>
            <a:pPr lvl="1"/>
            <a:r>
              <a:rPr lang="en-US" dirty="0" smtClean="0"/>
              <a:t>Incidental costs due to change in construction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354800" y="1524000"/>
          <a:ext cx="7391400" cy="327873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3823138"/>
                <a:gridCol w="3568262"/>
              </a:tblGrid>
              <a:tr h="6096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en-US" sz="28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Summary of Financial Impact</a:t>
                      </a:r>
                      <a:endParaRPr lang="en-US" sz="2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en-US" sz="1800" dirty="0"/>
                        <a:t>Total Added Cost of System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$ 321,280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Total </a:t>
                      </a:r>
                      <a:r>
                        <a:rPr lang="en-US" sz="1800" dirty="0" smtClean="0"/>
                        <a:t>GC </a:t>
                      </a:r>
                      <a:r>
                        <a:rPr lang="en-US" sz="1800" dirty="0"/>
                        <a:t>Savings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$ 86,588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Added Cost for Lift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$ 3,100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Net Cost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$ 237,792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Net Cost as % of Façade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% 22.5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Net Cost as % of Total Project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% 0.69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7068800" y="3276600"/>
            <a:ext cx="2286000" cy="5334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354800" y="2133600"/>
            <a:ext cx="7391400" cy="457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54800" y="2590800"/>
            <a:ext cx="7391400" cy="457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54800" y="3048000"/>
            <a:ext cx="7391400" cy="457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>
              <a:buFont typeface="+mj-lt"/>
              <a:buAutoNum type="romanUcPeriod"/>
            </a:pPr>
            <a:r>
              <a:rPr lang="en-US" dirty="0" smtClean="0"/>
              <a:t>BIM Execution Planning Analysis</a:t>
            </a:r>
          </a:p>
          <a:p>
            <a:pPr>
              <a:buFont typeface="+mj-lt"/>
              <a:buAutoNum type="romanUcPeriod"/>
            </a:pPr>
            <a:r>
              <a:rPr lang="en-US" dirty="0" smtClean="0"/>
              <a:t>Prefabricated Façade Analysis</a:t>
            </a:r>
          </a:p>
          <a:p>
            <a:pPr lvl="1">
              <a:buFont typeface="+mj-lt"/>
              <a:buAutoNum type="romanUcPeriod"/>
            </a:pPr>
            <a:r>
              <a:rPr lang="en-US" dirty="0" smtClean="0"/>
              <a:t>Demonstration of Breadth</a:t>
            </a:r>
          </a:p>
          <a:p>
            <a:pPr>
              <a:buFont typeface="+mj-lt"/>
              <a:buAutoNum type="romanUcPeriod"/>
            </a:pPr>
            <a:r>
              <a:rPr lang="en-US" dirty="0" smtClean="0"/>
              <a:t>Site Logistics Analysis</a:t>
            </a:r>
          </a:p>
          <a:p>
            <a:pPr>
              <a:buFont typeface="+mj-lt"/>
              <a:buAutoNum type="romanUcPeriod"/>
            </a:pPr>
            <a:r>
              <a:rPr lang="en-US" dirty="0" smtClean="0"/>
              <a:t>Final Conclusions</a:t>
            </a:r>
          </a:p>
          <a:p>
            <a:pPr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Senior Thesis Presentation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System</a:t>
            </a:r>
          </a:p>
          <a:p>
            <a:pPr lvl="1"/>
            <a:r>
              <a:rPr lang="en-US" dirty="0" smtClean="0"/>
              <a:t>Brick façade supported by steel angle</a:t>
            </a:r>
          </a:p>
          <a:p>
            <a:pPr lvl="2"/>
            <a:r>
              <a:rPr lang="en-US" dirty="0" smtClean="0"/>
              <a:t>Load path for façade travels to exterior beam</a:t>
            </a:r>
          </a:p>
          <a:p>
            <a:r>
              <a:rPr lang="en-US" dirty="0" smtClean="0"/>
              <a:t>New System</a:t>
            </a:r>
          </a:p>
          <a:p>
            <a:pPr lvl="1"/>
            <a:r>
              <a:rPr lang="en-US" dirty="0" err="1" smtClean="0"/>
              <a:t>CarbonCast</a:t>
            </a:r>
            <a:r>
              <a:rPr lang="en-US" dirty="0" smtClean="0"/>
              <a:t> connects directly to column</a:t>
            </a:r>
          </a:p>
          <a:p>
            <a:pPr lvl="2"/>
            <a:r>
              <a:rPr lang="en-US" dirty="0" smtClean="0"/>
              <a:t>Load path for façade only on column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S3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914400"/>
            <a:ext cx="4419600" cy="450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5181600" y="3048000"/>
            <a:ext cx="762000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3600" y="3581400"/>
            <a:ext cx="685800" cy="1524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7800" y="914400"/>
            <a:ext cx="51054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Exterior Beam</a:t>
            </a:r>
          </a:p>
          <a:p>
            <a:pPr lvl="1"/>
            <a:r>
              <a:rPr lang="en-US" dirty="0" smtClean="0"/>
              <a:t>Opportunity to downsize?</a:t>
            </a:r>
          </a:p>
          <a:p>
            <a:r>
              <a:rPr lang="en-US" dirty="0" smtClean="0"/>
              <a:t>Analyze Column</a:t>
            </a:r>
          </a:p>
          <a:p>
            <a:pPr lvl="1"/>
            <a:r>
              <a:rPr lang="en-US" dirty="0" smtClean="0"/>
              <a:t>Ensure can handle additional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5"/>
          <p:cNvSpPr txBox="1">
            <a:spLocks/>
          </p:cNvSpPr>
          <p:nvPr/>
        </p:nvSpPr>
        <p:spPr>
          <a:xfrm>
            <a:off x="18516600" y="1600201"/>
            <a:ext cx="8610600" cy="4038600"/>
          </a:xfrm>
          <a:prstGeom prst="rect">
            <a:avLst/>
          </a:prstGeom>
        </p:spPr>
        <p:txBody>
          <a:bodyPr vert="horz" lIns="219456" tIns="109728" rIns="219456" bIns="109728">
            <a:normAutofit lnSpcReduction="10000"/>
          </a:bodyPr>
          <a:lstStyle/>
          <a:p>
            <a:pPr marL="647700" marR="0" lvl="0" indent="-536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Assumptions</a:t>
            </a:r>
          </a:p>
          <a:p>
            <a:pPr marL="1289050" marR="0" lvl="1" indent="-431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PSF Live Load</a:t>
            </a:r>
          </a:p>
          <a:p>
            <a:pPr marL="1289050" marR="0" lvl="1" indent="-431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use Live Load reduction</a:t>
            </a:r>
          </a:p>
          <a:p>
            <a:pPr marL="1289050" marR="0" lvl="1" indent="-431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15 PSF for suspended misc. items</a:t>
            </a:r>
          </a:p>
          <a:p>
            <a:pPr marL="1289050" marR="0" lvl="1" indent="-431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43 PSF for steel deck from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Vulcraft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Impact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3"/>
          </p:nvPr>
        </p:nvGraphicFramePr>
        <p:xfrm>
          <a:off x="3581400" y="1527048"/>
          <a:ext cx="5562600" cy="3617976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781300"/>
                <a:gridCol w="2781300"/>
              </a:tblGrid>
              <a:tr h="362712">
                <a:tc gridSpan="2">
                  <a:txBody>
                    <a:bodyPr/>
                    <a:lstStyle/>
                    <a:p>
                      <a:r>
                        <a:rPr lang="en-US" sz="28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Typical</a:t>
                      </a:r>
                      <a:r>
                        <a:rPr lang="en-US" sz="2800" b="1" cap="none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Exterior Beam (W16x36)</a:t>
                      </a:r>
                      <a:endParaRPr lang="en-US" sz="2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en-US" dirty="0" smtClean="0"/>
                        <a:t>Tributary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288 SF</a:t>
                      </a:r>
                      <a:endParaRPr lang="en-US" dirty="0"/>
                    </a:p>
                  </a:txBody>
                  <a:tcPr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Live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87.5 PSF</a:t>
                      </a:r>
                      <a:endParaRPr lang="en-US" dirty="0"/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dirty="0" smtClean="0"/>
                        <a:t>Dead Load (Deck + misc)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 PSF</a:t>
                      </a:r>
                      <a:endParaRPr lang="en-US" dirty="0"/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dirty="0" smtClean="0"/>
                        <a:t>Max Moment (excluding existing façade)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151.2 kip ft</a:t>
                      </a:r>
                      <a:endParaRPr lang="en-US" dirty="0"/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dirty="0" smtClean="0"/>
                        <a:t>Moment due to existing facade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41.2 kip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dirty="0" smtClean="0"/>
                        <a:t>Total Moment on Beam</a:t>
                      </a:r>
                      <a:r>
                        <a:rPr lang="en-US" baseline="0" dirty="0" smtClean="0"/>
                        <a:t> as designed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192.4 kip 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429000" y="5189547"/>
            <a:ext cx="5638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151.2 &lt; 240 Max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591800" y="1524001"/>
          <a:ext cx="6781800" cy="3505199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3255264"/>
                <a:gridCol w="3526536"/>
              </a:tblGrid>
              <a:tr h="533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6EA0B0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rgbClr val="6EA0B0">
                                  <a:tint val="63000"/>
                                  <a:sat val="105000"/>
                                </a:srgbClr>
                              </a:gs>
                              <a:gs pos="90000">
                                <a:srgbClr val="6EA0B0">
                                  <a:shade val="50000"/>
                                  <a:satMod val="10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Column Calc 1 (W8x35)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6889">
                <a:tc>
                  <a:txBody>
                    <a:bodyPr/>
                    <a:lstStyle/>
                    <a:p>
                      <a:r>
                        <a:rPr lang="en-US" dirty="0" smtClean="0"/>
                        <a:t>Tributary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864 SF</a:t>
                      </a:r>
                      <a:endParaRPr lang="en-US" dirty="0"/>
                    </a:p>
                  </a:txBody>
                  <a:tcPr/>
                </a:tc>
              </a:tr>
              <a:tr h="386889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Live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PSF</a:t>
                      </a:r>
                      <a:endParaRPr lang="en-US" dirty="0"/>
                    </a:p>
                  </a:txBody>
                  <a:tcPr/>
                </a:tc>
              </a:tr>
              <a:tr h="386889">
                <a:tc>
                  <a:txBody>
                    <a:bodyPr/>
                    <a:lstStyle/>
                    <a:p>
                      <a:r>
                        <a:rPr lang="en-US" dirty="0" smtClean="0"/>
                        <a:t>Dead Load (Deck</a:t>
                      </a:r>
                      <a:r>
                        <a:rPr lang="en-US" baseline="0" dirty="0" smtClean="0"/>
                        <a:t> + misc)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 PSF</a:t>
                      </a:r>
                      <a:endParaRPr lang="en-US" dirty="0"/>
                    </a:p>
                  </a:txBody>
                  <a:tcPr/>
                </a:tc>
              </a:tr>
              <a:tr h="667781">
                <a:tc>
                  <a:txBody>
                    <a:bodyPr/>
                    <a:lstStyle/>
                    <a:p>
                      <a:r>
                        <a:rPr lang="en-US" dirty="0" smtClean="0"/>
                        <a:t>Axial Load (excluding new façade)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129.2</a:t>
                      </a:r>
                      <a:r>
                        <a:rPr lang="en-US" baseline="0" dirty="0" smtClean="0"/>
                        <a:t> kips</a:t>
                      </a:r>
                      <a:endParaRPr lang="en-US" dirty="0"/>
                    </a:p>
                  </a:txBody>
                  <a:tcPr/>
                </a:tc>
              </a:tr>
              <a:tr h="533752">
                <a:tc>
                  <a:txBody>
                    <a:bodyPr/>
                    <a:lstStyle/>
                    <a:p>
                      <a:r>
                        <a:rPr lang="en-US" dirty="0" smtClean="0"/>
                        <a:t>Axial Load (Due to new façade)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 kips</a:t>
                      </a:r>
                      <a:endParaRPr lang="en-US" dirty="0"/>
                    </a:p>
                  </a:txBody>
                  <a:tcPr/>
                </a:tc>
              </a:tr>
              <a:tr h="503272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Axial Load on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186.2 kips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91800" y="5181600"/>
            <a:ext cx="6705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186.2 &lt; 300 Max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659600" y="1524000"/>
          <a:ext cx="6781800" cy="3581399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3255264"/>
                <a:gridCol w="3526536"/>
              </a:tblGrid>
              <a:tr h="6095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6EA0B0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rgbClr val="6EA0B0">
                                  <a:tint val="63000"/>
                                  <a:sat val="105000"/>
                                </a:srgbClr>
                              </a:gs>
                              <a:gs pos="90000">
                                <a:srgbClr val="6EA0B0">
                                  <a:shade val="50000"/>
                                  <a:satMod val="10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Column Calc 2 (W8x58)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6889">
                <a:tc>
                  <a:txBody>
                    <a:bodyPr/>
                    <a:lstStyle/>
                    <a:p>
                      <a:r>
                        <a:rPr lang="en-US" dirty="0" smtClean="0"/>
                        <a:t>Tributary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1440 SF</a:t>
                      </a:r>
                      <a:endParaRPr lang="en-US" dirty="0"/>
                    </a:p>
                  </a:txBody>
                  <a:tcPr/>
                </a:tc>
              </a:tr>
              <a:tr h="386889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Live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 PSF</a:t>
                      </a:r>
                      <a:endParaRPr lang="en-US" dirty="0"/>
                    </a:p>
                  </a:txBody>
                  <a:tcPr/>
                </a:tc>
              </a:tr>
              <a:tr h="386889">
                <a:tc>
                  <a:txBody>
                    <a:bodyPr/>
                    <a:lstStyle/>
                    <a:p>
                      <a:r>
                        <a:rPr lang="en-US" dirty="0" smtClean="0"/>
                        <a:t>Dead Load (Deck</a:t>
                      </a:r>
                      <a:r>
                        <a:rPr lang="en-US" baseline="0" dirty="0" smtClean="0"/>
                        <a:t> + misc)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 PSF</a:t>
                      </a:r>
                      <a:endParaRPr lang="en-US" dirty="0"/>
                    </a:p>
                  </a:txBody>
                  <a:tcPr/>
                </a:tc>
              </a:tr>
              <a:tr h="667781">
                <a:tc>
                  <a:txBody>
                    <a:bodyPr/>
                    <a:lstStyle/>
                    <a:p>
                      <a:r>
                        <a:rPr lang="en-US" dirty="0" smtClean="0"/>
                        <a:t>Axial Load (excluding new façade)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201.6</a:t>
                      </a:r>
                      <a:r>
                        <a:rPr lang="en-US" baseline="0" dirty="0" smtClean="0"/>
                        <a:t>kips</a:t>
                      </a:r>
                      <a:endParaRPr lang="en-US" dirty="0"/>
                    </a:p>
                  </a:txBody>
                  <a:tcPr/>
                </a:tc>
              </a:tr>
              <a:tr h="533752">
                <a:tc>
                  <a:txBody>
                    <a:bodyPr/>
                    <a:lstStyle/>
                    <a:p>
                      <a:r>
                        <a:rPr lang="en-US" dirty="0" smtClean="0"/>
                        <a:t>Axial Load (Due to new façade)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95.1 kips</a:t>
                      </a:r>
                      <a:endParaRPr lang="en-US" dirty="0"/>
                    </a:p>
                  </a:txBody>
                  <a:tcPr/>
                </a:tc>
              </a:tr>
              <a:tr h="503272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Axial Load on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296.7 kips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659600" y="5257800"/>
            <a:ext cx="6705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296.7 &lt; 514 Max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658600" y="1447800"/>
            <a:ext cx="2847975" cy="3830986"/>
            <a:chOff x="4419600" y="1371600"/>
            <a:chExt cx="2847975" cy="3830986"/>
          </a:xfrm>
        </p:grpSpPr>
        <p:pic>
          <p:nvPicPr>
            <p:cNvPr id="16" name="Picture 15" descr="TribArea.ti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371600"/>
              <a:ext cx="2847975" cy="383098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648200" y="2209800"/>
              <a:ext cx="2438400" cy="1524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Columntower.tif"/>
          <p:cNvPicPr/>
          <p:nvPr/>
        </p:nvPicPr>
        <p:blipFill>
          <a:blip r:embed="rId4" cstate="print"/>
          <a:srcRect l="-26012"/>
          <a:stretch>
            <a:fillRect/>
          </a:stretch>
        </p:blipFill>
        <p:spPr>
          <a:xfrm>
            <a:off x="4800600" y="762000"/>
            <a:ext cx="2667000" cy="5334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9400" y="3048000"/>
            <a:ext cx="685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29400" y="4953000"/>
            <a:ext cx="685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5" grpId="0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System has lower U-Value</a:t>
            </a:r>
          </a:p>
          <a:p>
            <a:pPr lvl="1"/>
            <a:r>
              <a:rPr lang="en-US" dirty="0" smtClean="0"/>
              <a:t>Reduces summer heat gain and winter heat loss</a:t>
            </a:r>
          </a:p>
          <a:p>
            <a:pPr lvl="1"/>
            <a:r>
              <a:rPr lang="en-US" dirty="0" smtClean="0"/>
              <a:t>Translates to energy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57600" y="1447800"/>
          <a:ext cx="5410200" cy="111252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803400"/>
                <a:gridCol w="1803400"/>
                <a:gridCol w="180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CarbonCast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U-Value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..0387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.0457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745200" y="762000"/>
          <a:ext cx="5181600" cy="24384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294947"/>
                <a:gridCol w="1295551"/>
                <a:gridCol w="1295551"/>
                <a:gridCol w="1295551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0" dirty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Brick Façade</a:t>
                      </a:r>
                      <a:endParaRPr lang="en-US" sz="1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Component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R-Value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Thickness (in.)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Total R-Value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Outside Air Film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0.17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-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0.17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Brick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0.11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0.44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Air Gap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0.94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0.94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Ext. Gyp Board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0.40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Batt Insulation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3.14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18.84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Int. Gyp Board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0.40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Inside Air Film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-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2" gridSpan="2"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Total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21.86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U-Value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0.0457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745200" y="3429000"/>
          <a:ext cx="5257799" cy="29845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313662"/>
                <a:gridCol w="1314922"/>
                <a:gridCol w="1360243"/>
                <a:gridCol w="1268972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0" dirty="0" err="1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CarbonCast</a:t>
                      </a:r>
                      <a:endParaRPr lang="en-US" sz="1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Component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R-Value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Thickness (in.)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Total R-Value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Outside Air Film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0.17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-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0.17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Concrete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0.08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0.24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XPS (Extruded Polystyrene)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5.00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5.00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Concrete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0.08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.16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Ext. Gyp Board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0.40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Batt Insulation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3.14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18.84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Int. Gyp Board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0.40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Inside Air Film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-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/>
                        <a:t> 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/>
                        <a:t> 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Total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25.88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U-Value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0.0386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8745200" y="4343400"/>
            <a:ext cx="51816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76600"/>
            <a:ext cx="5334000" cy="245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8592799" y="228600"/>
          <a:ext cx="8610600" cy="32766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598333"/>
                <a:gridCol w="1103359"/>
                <a:gridCol w="949504"/>
                <a:gridCol w="813559"/>
                <a:gridCol w="2240845"/>
                <a:gridCol w="1905000"/>
              </a:tblGrid>
              <a:tr h="4191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Summer Heat Gain</a:t>
                      </a:r>
                      <a:endParaRPr lang="en-US" sz="2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System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Area (SF)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U-Value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ΔT (F)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Heat Gain (MBTU's)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Heat Gain (Tons)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Brick Façade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37,127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0.0457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114,263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9,522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CarbonCast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37,127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0.0386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96,511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8,043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3" gridSpan="4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Difference (Tons)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1,479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4" vMerge="1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Difference (kWh)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5,198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 gridSpan="4" vMerge="1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Savings @ $.128 per kWh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 $ 665.32 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592799" y="3486468"/>
          <a:ext cx="8610601" cy="294798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104062"/>
                <a:gridCol w="1205129"/>
                <a:gridCol w="1041935"/>
                <a:gridCol w="2269274"/>
                <a:gridCol w="1990201"/>
              </a:tblGrid>
              <a:tr h="28170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Winter Heat Loss</a:t>
                      </a:r>
                      <a:endParaRPr lang="en-US" sz="2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System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Area (SF)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U-Value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ΔT (F)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Heat loss (</a:t>
                      </a:r>
                      <a:r>
                        <a:rPr lang="en-US" sz="1800" dirty="0" smtClean="0"/>
                        <a:t>MBTU)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560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Brick Façade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37,127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0.0457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357,692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86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CarbonCast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37,127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0.0386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302,121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70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Difference (MBTU)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55,571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70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Difference (kWh)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16,271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21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Savings @ $.128 per kWh</a:t>
                      </a:r>
                      <a:endParaRPr lang="en-U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 $ 2,082.73 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38599" y="1828801"/>
          <a:ext cx="4495800" cy="2661204"/>
        </p:xfrm>
        <a:graphic>
          <a:graphicData uri="http://schemas.openxmlformats.org/drawingml/2006/table">
            <a:tbl>
              <a:tblPr firstRow="1">
                <a:effectLst>
                  <a:glow rad="63500">
                    <a:schemeClr val="accent6">
                      <a:tint val="30000"/>
                      <a:shade val="95000"/>
                      <a:satMod val="300000"/>
                      <a:alpha val="50000"/>
                    </a:schemeClr>
                  </a:glow>
                  <a:reflection blurRad="6350" stA="52000" endA="300" endPos="35000" dir="5400000" sy="-100000" algn="bl" rotWithShape="0"/>
                </a:effectLst>
                <a:tableStyleId>{08FB837D-C827-4EFA-A057-4D05807E0F7C}</a:tableStyleId>
              </a:tblPr>
              <a:tblGrid>
                <a:gridCol w="2453573"/>
                <a:gridCol w="2042227"/>
              </a:tblGrid>
              <a:tr h="44529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Savings Analysis</a:t>
                      </a:r>
                      <a:endParaRPr lang="en-US" sz="2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96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Cooling Savings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smtClean="0"/>
                        <a:t>$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665.32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96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Heating Savings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smtClean="0"/>
                        <a:t>$2,082.73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96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Total Annual Savings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smtClean="0"/>
                        <a:t>$2,748.05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40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Payback Period 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86.24 years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3613428"/>
            <a:ext cx="9220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Logistics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0" y="1447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Analysis 3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access to site</a:t>
            </a:r>
          </a:p>
          <a:p>
            <a:pPr lvl="1"/>
            <a:r>
              <a:rPr lang="en-US" dirty="0" smtClean="0"/>
              <a:t>One access road </a:t>
            </a:r>
          </a:p>
          <a:p>
            <a:pPr lvl="1"/>
            <a:r>
              <a:rPr lang="en-US" dirty="0" smtClean="0"/>
              <a:t>Could not access all sides of project</a:t>
            </a:r>
          </a:p>
          <a:p>
            <a:pPr lvl="1"/>
            <a:r>
              <a:rPr lang="en-US" dirty="0" smtClean="0"/>
              <a:t>Road often extremely congested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pic>
        <p:nvPicPr>
          <p:cNvPr id="6" name="Picture 5" descr="SitePlan copy.jpg"/>
          <p:cNvPicPr/>
          <p:nvPr/>
        </p:nvPicPr>
        <p:blipFill>
          <a:blip r:embed="rId3" cstate="print"/>
          <a:srcRect l="37500" t="35606"/>
          <a:stretch>
            <a:fillRect/>
          </a:stretch>
        </p:blipFill>
        <p:spPr>
          <a:xfrm>
            <a:off x="3609975" y="1600200"/>
            <a:ext cx="530542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114800" y="3352800"/>
            <a:ext cx="2209800" cy="30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&quot;No&quot; Symbol 12"/>
          <p:cNvSpPr/>
          <p:nvPr/>
        </p:nvSpPr>
        <p:spPr>
          <a:xfrm>
            <a:off x="4953000" y="1981200"/>
            <a:ext cx="1143000" cy="914400"/>
          </a:xfrm>
          <a:prstGeom prst="noSmoking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2" name="Picture 2" descr="G:\THESIS\Site Pics\Safety Netting - East Elevation (4 of 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9600"/>
            <a:ext cx="4121150" cy="549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8669000" y="1600200"/>
            <a:ext cx="8229600" cy="4525963"/>
          </a:xfrm>
          <a:prstGeom prst="rect">
            <a:avLst/>
          </a:prstGeom>
        </p:spPr>
        <p:txBody>
          <a:bodyPr vert="horz" lIns="219456" tIns="109728" rIns="219456" bIns="109728">
            <a:normAutofit/>
          </a:bodyPr>
          <a:lstStyle/>
          <a:p>
            <a:pPr marL="1009498" marR="0" lvl="0" indent="-9217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 of Analysis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 if there was an impact from the congested site 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Quantify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terms of schedule and cost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 if purchasing adjacent property is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sound investment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3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3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Storage Location</a:t>
            </a:r>
          </a:p>
          <a:p>
            <a:pPr lvl="1"/>
            <a:r>
              <a:rPr lang="en-US" dirty="0" smtClean="0"/>
              <a:t>No space near building</a:t>
            </a:r>
          </a:p>
          <a:p>
            <a:pPr lvl="1"/>
            <a:r>
              <a:rPr lang="en-US" dirty="0" smtClean="0"/>
              <a:t>Storage located far away </a:t>
            </a:r>
          </a:p>
          <a:p>
            <a:pPr lvl="2"/>
            <a:r>
              <a:rPr lang="en-US" dirty="0" smtClean="0"/>
              <a:t>Up to 4 football fields in some cases</a:t>
            </a:r>
          </a:p>
          <a:p>
            <a:pPr lvl="1"/>
            <a:r>
              <a:rPr lang="en-US" dirty="0" smtClean="0"/>
              <a:t>Results in manpower inefficiencies!</a:t>
            </a:r>
          </a:p>
          <a:p>
            <a:pPr lvl="2"/>
            <a:r>
              <a:rPr lang="en-US" dirty="0" smtClean="0"/>
              <a:t>More time retrieving materials (Longer hauls)</a:t>
            </a:r>
          </a:p>
          <a:p>
            <a:pPr lvl="2"/>
            <a:r>
              <a:rPr lang="en-US" dirty="0" smtClean="0"/>
              <a:t>Double handle materials</a:t>
            </a:r>
          </a:p>
          <a:p>
            <a:pPr lvl="2"/>
            <a:r>
              <a:rPr lang="en-US" dirty="0" smtClean="0"/>
              <a:t>Breaks get extended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SitePlanT2-Interior cop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85775" y="838200"/>
            <a:ext cx="8212825" cy="455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19126200" y="4038600"/>
            <a:ext cx="990600" cy="914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603200" y="1981200"/>
            <a:ext cx="914400" cy="2286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early trades were affected</a:t>
            </a:r>
          </a:p>
          <a:p>
            <a:pPr lvl="1"/>
            <a:r>
              <a:rPr lang="en-US" dirty="0" smtClean="0"/>
              <a:t>Steel Contractor</a:t>
            </a:r>
          </a:p>
          <a:p>
            <a:pPr lvl="2"/>
            <a:r>
              <a:rPr lang="en-US" dirty="0" smtClean="0"/>
              <a:t>Used road as </a:t>
            </a:r>
            <a:r>
              <a:rPr lang="en-US" dirty="0" err="1" smtClean="0"/>
              <a:t>laydown</a:t>
            </a:r>
            <a:r>
              <a:rPr lang="en-US" dirty="0" smtClean="0"/>
              <a:t> sometimes</a:t>
            </a:r>
          </a:p>
          <a:p>
            <a:pPr lvl="2"/>
            <a:r>
              <a:rPr lang="en-US" dirty="0" smtClean="0"/>
              <a:t>Had to shutdown operations</a:t>
            </a:r>
          </a:p>
          <a:p>
            <a:pPr lvl="1"/>
            <a:r>
              <a:rPr lang="en-US" dirty="0" smtClean="0"/>
              <a:t>Underground MEP</a:t>
            </a:r>
          </a:p>
          <a:p>
            <a:pPr lvl="2"/>
            <a:r>
              <a:rPr lang="en-US" dirty="0" smtClean="0"/>
              <a:t>Location of ductbank on access road</a:t>
            </a:r>
          </a:p>
          <a:p>
            <a:pPr lvl="2"/>
            <a:r>
              <a:rPr lang="en-US" dirty="0" smtClean="0"/>
              <a:t>Had to mobilize more than once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tePlanT2-Steel copy.jpg"/>
          <p:cNvPicPr/>
          <p:nvPr/>
        </p:nvPicPr>
        <p:blipFill>
          <a:blip r:embed="rId3" cstate="print"/>
          <a:srcRect l="30441" t="37349" r="20331" b="5120"/>
          <a:stretch>
            <a:fillRect/>
          </a:stretch>
        </p:blipFill>
        <p:spPr>
          <a:xfrm>
            <a:off x="20497800" y="1295400"/>
            <a:ext cx="5562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ccess Roa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800" y="1295400"/>
            <a:ext cx="5029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and Cost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input from Project Managers of the various trades</a:t>
            </a:r>
          </a:p>
          <a:p>
            <a:pPr lvl="1"/>
            <a:r>
              <a:rPr lang="en-US" dirty="0" smtClean="0"/>
              <a:t>Relied on the years of experience and their professional opinion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126199" y="1676400"/>
          <a:ext cx="7924800" cy="3200400"/>
        </p:xfrm>
        <a:graphic>
          <a:graphicData uri="http://schemas.openxmlformats.org/drawingml/2006/table">
            <a:tbl>
              <a:tblPr firstRow="1">
                <a:effectLst>
                  <a:glow rad="63500">
                    <a:schemeClr val="accent6">
                      <a:tint val="30000"/>
                      <a:shade val="95000"/>
                      <a:satMod val="300000"/>
                      <a:alpha val="50000"/>
                    </a:schemeClr>
                  </a:glow>
                  <a:reflection blurRad="6350" stA="52000" endA="300" endPos="35000" dir="5400000" sy="-100000" algn="bl" rotWithShape="0"/>
                </a:effectLst>
                <a:tableStyleId>{08FB837D-C827-4EFA-A057-4D05807E0F7C}</a:tableStyleId>
              </a:tblPr>
              <a:tblGrid>
                <a:gridCol w="2514601"/>
                <a:gridCol w="1981200"/>
                <a:gridCol w="1527328"/>
                <a:gridCol w="1901671"/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Trade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Schedule Impact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Impact in Days on CPM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Cost Impact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70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Steel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Shorten 15-20%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Save 5-10%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70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Mechanical/Plumbing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Shorten 25% (Underground)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15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Save $150,000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70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Electrical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Shorten 15%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Save 5%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70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Masonry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Shorten 10-15%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Save 10%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70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Concrete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Shorten 5-10%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Save $15,000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33800" y="838200"/>
          <a:ext cx="5181598" cy="4930140"/>
        </p:xfrm>
        <a:graphic>
          <a:graphicData uri="http://schemas.openxmlformats.org/drawingml/2006/table">
            <a:tbl>
              <a:tblPr firstRow="1">
                <a:effectLst>
                  <a:glow rad="63500">
                    <a:schemeClr val="accent6">
                      <a:tint val="30000"/>
                      <a:shade val="95000"/>
                      <a:satMod val="300000"/>
                      <a:alpha val="50000"/>
                    </a:schemeClr>
                  </a:glow>
                  <a:reflection blurRad="6350" stA="52000" endA="300" endPos="35000" dir="5400000" sy="-100000" algn="bl" rotWithShape="0"/>
                </a:effectLst>
                <a:tableStyleId>{08FB837D-C827-4EFA-A057-4D05807E0F7C}</a:tableStyleId>
              </a:tblPr>
              <a:tblGrid>
                <a:gridCol w="1138578"/>
                <a:gridCol w="1299822"/>
                <a:gridCol w="1143000"/>
                <a:gridCol w="1600198"/>
              </a:tblGrid>
              <a:tr h="85344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Source of Savings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Approx. Contract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Savings %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Savings $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Steel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$1,550,000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5%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 $ 77,500.00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Mech</a:t>
                      </a:r>
                      <a:r>
                        <a:rPr lang="en-US" sz="1800" dirty="0" smtClean="0"/>
                        <a:t>/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Plumbing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$9,200,000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-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$ 150,000.00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Electrical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$3,000,000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5%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$ 150,000.00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Masonry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$1,000,000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10%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$ 100,000.00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Concrete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$1,000,000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$ 15,000.00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GC’s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$14,430/wk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 wks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 $ 115,440.00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/>
                </a:tc>
              </a:tr>
              <a:tr h="60960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Total Savings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$607,940</a:t>
                      </a: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300" marR="133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Adjacent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considerable area for the project team to utilize</a:t>
            </a:r>
          </a:p>
          <a:p>
            <a:r>
              <a:rPr lang="en-US" dirty="0" smtClean="0"/>
              <a:t>Several opportunities to buy</a:t>
            </a:r>
          </a:p>
          <a:p>
            <a:pPr lvl="1"/>
            <a:r>
              <a:rPr lang="en-US" dirty="0" smtClean="0"/>
              <a:t>2-3 years ago @ $500,000 offered by land owner</a:t>
            </a:r>
          </a:p>
          <a:p>
            <a:pPr lvl="1"/>
            <a:r>
              <a:rPr lang="en-US" dirty="0" smtClean="0"/>
              <a:t>1.5 years ago, DCH offered $ 1 Million</a:t>
            </a:r>
          </a:p>
          <a:p>
            <a:pPr lvl="1"/>
            <a:r>
              <a:rPr lang="en-US" dirty="0" smtClean="0"/>
              <a:t>Owner holding out for $ 2 Million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tePlanT2-Interior cop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85775" y="838200"/>
            <a:ext cx="8212825" cy="455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22174200" y="3962400"/>
            <a:ext cx="3505200" cy="914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Location: Lanham, MD</a:t>
            </a:r>
          </a:p>
          <a:p>
            <a:r>
              <a:rPr lang="en-US" dirty="0" smtClean="0"/>
              <a:t>Owner: Doctors Community Hospital</a:t>
            </a:r>
          </a:p>
          <a:p>
            <a:r>
              <a:rPr lang="en-US" dirty="0" smtClean="0"/>
              <a:t>CM at Risk: Gilbane Building Co.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Location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400" y="381000"/>
            <a:ext cx="60198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143000"/>
            <a:ext cx="4267200" cy="466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Land 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Move ductbank away from building</a:t>
            </a:r>
          </a:p>
          <a:p>
            <a:pPr lvl="1"/>
            <a:r>
              <a:rPr lang="en-US" dirty="0" smtClean="0"/>
              <a:t>Reduce congestion near the building footprint</a:t>
            </a:r>
          </a:p>
          <a:p>
            <a:r>
              <a:rPr lang="en-US" dirty="0" smtClean="0"/>
              <a:t>Storage area closer</a:t>
            </a:r>
          </a:p>
          <a:p>
            <a:pPr lvl="1"/>
            <a:r>
              <a:rPr lang="en-US" dirty="0" smtClean="0"/>
              <a:t>Improve manpower efficiency</a:t>
            </a:r>
          </a:p>
          <a:p>
            <a:r>
              <a:rPr lang="en-US" dirty="0" smtClean="0"/>
              <a:t>Redesign altogether</a:t>
            </a:r>
          </a:p>
          <a:p>
            <a:pPr lvl="1"/>
            <a:r>
              <a:rPr lang="en-US" dirty="0" smtClean="0"/>
              <a:t>Stand alone structure with walkways</a:t>
            </a:r>
          </a:p>
          <a:p>
            <a:r>
              <a:rPr lang="en-US" dirty="0" smtClean="0"/>
              <a:t>Unfortunately, Cost of $ 2 Million is not offset by savings of $ 600,000</a:t>
            </a:r>
          </a:p>
          <a:p>
            <a:pPr lvl="1"/>
            <a:r>
              <a:rPr lang="en-US" dirty="0" smtClean="0"/>
              <a:t>Do not recommend the purchase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SitePlan copy.jpg"/>
          <p:cNvPicPr/>
          <p:nvPr/>
        </p:nvPicPr>
        <p:blipFill>
          <a:blip r:embed="rId3" cstate="print"/>
          <a:srcRect l="3847" t="35606"/>
          <a:stretch>
            <a:fillRect/>
          </a:stretch>
        </p:blipFill>
        <p:spPr>
          <a:xfrm>
            <a:off x="19354800" y="1143000"/>
            <a:ext cx="77724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oup 14"/>
          <p:cNvGrpSpPr/>
          <p:nvPr/>
        </p:nvGrpSpPr>
        <p:grpSpPr>
          <a:xfrm>
            <a:off x="23087806" y="3428206"/>
            <a:ext cx="534194" cy="457994"/>
            <a:chOff x="23087806" y="3428206"/>
            <a:chExt cx="534194" cy="457994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22859206" y="3656806"/>
              <a:ext cx="457994" cy="794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3392606" y="3656806"/>
              <a:ext cx="457994" cy="794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9507200" y="3581400"/>
            <a:ext cx="3505200" cy="990600"/>
            <a:chOff x="19507200" y="3581400"/>
            <a:chExt cx="3505200" cy="990600"/>
          </a:xfrm>
        </p:grpSpPr>
        <p:sp>
          <p:nvSpPr>
            <p:cNvPr id="16" name="Rectangle 15"/>
            <p:cNvSpPr/>
            <p:nvPr/>
          </p:nvSpPr>
          <p:spPr>
            <a:xfrm>
              <a:off x="19507200" y="3581400"/>
              <a:ext cx="914400" cy="9906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0421600" y="4343400"/>
              <a:ext cx="2590800" cy="158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3088600" y="2895600"/>
            <a:ext cx="1066800" cy="1524000"/>
            <a:chOff x="23088600" y="2895600"/>
            <a:chExt cx="1066800" cy="1524000"/>
          </a:xfrm>
        </p:grpSpPr>
        <p:sp>
          <p:nvSpPr>
            <p:cNvPr id="21" name="Rectangle 20"/>
            <p:cNvSpPr/>
            <p:nvPr/>
          </p:nvSpPr>
          <p:spPr>
            <a:xfrm>
              <a:off x="23088600" y="3810000"/>
              <a:ext cx="1066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rot="5400000" flipH="1" flipV="1">
              <a:off x="23164800" y="3352800"/>
              <a:ext cx="914400" cy="158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23317200" y="3352006"/>
              <a:ext cx="914400" cy="158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1"/>
            <a:ext cx="18288000" cy="45259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BIM Execution Analysis</a:t>
            </a:r>
          </a:p>
          <a:p>
            <a:pPr lvl="1"/>
            <a:r>
              <a:rPr lang="en-US" dirty="0" smtClean="0"/>
              <a:t>Successfully Generated a process map</a:t>
            </a:r>
          </a:p>
          <a:p>
            <a:pPr lvl="1"/>
            <a:r>
              <a:rPr lang="en-US" dirty="0" smtClean="0"/>
              <a:t>Successfully outlined implementation procedures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Prefabrication Analysis</a:t>
            </a:r>
          </a:p>
          <a:p>
            <a:pPr lvl="1"/>
            <a:r>
              <a:rPr lang="en-US" dirty="0" smtClean="0"/>
              <a:t>Shorten Duration by 6 Weeks,</a:t>
            </a:r>
          </a:p>
          <a:p>
            <a:pPr lvl="1"/>
            <a:r>
              <a:rPr lang="en-US" dirty="0" smtClean="0"/>
              <a:t>No Structural impact</a:t>
            </a:r>
          </a:p>
          <a:p>
            <a:pPr lvl="1"/>
            <a:r>
              <a:rPr lang="en-US" dirty="0" smtClean="0"/>
              <a:t>Minimal Energy costs savings</a:t>
            </a:r>
          </a:p>
          <a:p>
            <a:pPr lvl="1"/>
            <a:r>
              <a:rPr lang="en-US" dirty="0" smtClean="0"/>
              <a:t>Costs do not outweigh returns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52800" y="1600200"/>
            <a:ext cx="5791200" cy="4525963"/>
          </a:xfrm>
        </p:spPr>
        <p:txBody>
          <a:bodyPr/>
          <a:lstStyle/>
          <a:p>
            <a:pPr marL="742950" indent="-671513"/>
            <a:r>
              <a:rPr lang="en-US" dirty="0" smtClean="0"/>
              <a:t>Site Logistics</a:t>
            </a:r>
          </a:p>
          <a:p>
            <a:pPr marL="1420813" lvl="1" indent="-530225"/>
            <a:r>
              <a:rPr lang="en-US" dirty="0" smtClean="0"/>
              <a:t>Can improve schedule by 8 weeks</a:t>
            </a:r>
          </a:p>
          <a:p>
            <a:pPr marL="1420813" lvl="1" indent="-530225"/>
            <a:r>
              <a:rPr lang="en-US" dirty="0" smtClean="0"/>
              <a:t>Upfront costs not outweighed by returns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Q &amp; A</a:t>
              </a:r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212879" y="2967335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12879" y="2967335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Expand and Improve Hospital</a:t>
            </a:r>
          </a:p>
          <a:p>
            <a:pPr lvl="1"/>
            <a:r>
              <a:rPr lang="en-US" dirty="0" smtClean="0"/>
              <a:t>Expand 1</a:t>
            </a:r>
            <a:r>
              <a:rPr lang="en-US" baseline="30000" dirty="0" smtClean="0"/>
              <a:t>st</a:t>
            </a:r>
            <a:r>
              <a:rPr lang="en-US" dirty="0" smtClean="0"/>
              <a:t> Floor Emergency Department</a:t>
            </a:r>
          </a:p>
          <a:p>
            <a:pPr lvl="1"/>
            <a:r>
              <a:rPr lang="en-US" dirty="0" smtClean="0"/>
              <a:t>Expand patient tower</a:t>
            </a:r>
          </a:p>
          <a:p>
            <a:pPr lvl="1"/>
            <a:r>
              <a:rPr lang="en-US" dirty="0" smtClean="0"/>
              <a:t>Renovate existing patient tower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7" name="TextBox 6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Overview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800" y="381000"/>
            <a:ext cx="4406900" cy="62103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0" name="Group 9"/>
          <p:cNvGrpSpPr/>
          <p:nvPr/>
        </p:nvGrpSpPr>
        <p:grpSpPr>
          <a:xfrm>
            <a:off x="22631400" y="3886200"/>
            <a:ext cx="1828800" cy="933510"/>
            <a:chOff x="22631400" y="3886200"/>
            <a:chExt cx="1828800" cy="933510"/>
          </a:xfrm>
        </p:grpSpPr>
        <p:sp>
          <p:nvSpPr>
            <p:cNvPr id="11" name="TextBox 10"/>
            <p:cNvSpPr txBox="1"/>
            <p:nvPr/>
          </p:nvSpPr>
          <p:spPr>
            <a:xfrm>
              <a:off x="22631400" y="4419600"/>
              <a:ext cx="1828800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ED Expansion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rot="16200000" flipV="1">
              <a:off x="23164800" y="4038600"/>
              <a:ext cx="533400" cy="228600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469600" y="3124200"/>
            <a:ext cx="2895600" cy="400110"/>
            <a:chOff x="23469600" y="3124200"/>
            <a:chExt cx="2895600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24003000" y="3124200"/>
              <a:ext cx="2362200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 Story Expansion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rot="10800000">
              <a:off x="23469600" y="3200401"/>
              <a:ext cx="533400" cy="123855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3317200" y="1371600"/>
            <a:ext cx="3124200" cy="1143000"/>
            <a:chOff x="23317200" y="1371600"/>
            <a:chExt cx="3124200" cy="1143000"/>
          </a:xfrm>
        </p:grpSpPr>
        <p:sp>
          <p:nvSpPr>
            <p:cNvPr id="17" name="TextBox 16"/>
            <p:cNvSpPr txBox="1"/>
            <p:nvPr/>
          </p:nvSpPr>
          <p:spPr>
            <a:xfrm>
              <a:off x="23545800" y="1371600"/>
              <a:ext cx="2895600" cy="707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 Story Expansion above existing 2 floors</a:t>
              </a:r>
              <a:endParaRPr lang="en-US" sz="2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3202900" y="2171700"/>
              <a:ext cx="457200" cy="22860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9431000" y="2743200"/>
            <a:ext cx="3886200" cy="707886"/>
            <a:chOff x="19431000" y="2743200"/>
            <a:chExt cx="3886200" cy="707886"/>
          </a:xfrm>
        </p:grpSpPr>
        <p:sp>
          <p:nvSpPr>
            <p:cNvPr id="20" name="Rectangle 19"/>
            <p:cNvSpPr/>
            <p:nvPr/>
          </p:nvSpPr>
          <p:spPr>
            <a:xfrm>
              <a:off x="22402800" y="2895600"/>
              <a:ext cx="914400" cy="381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31000" y="2743200"/>
              <a:ext cx="2362200" cy="707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Renovate Existing Patient rooms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>
              <a:stCxn id="21" idx="3"/>
              <a:endCxn id="20" idx="1"/>
            </p:cNvCxnSpPr>
            <p:nvPr/>
          </p:nvCxnSpPr>
          <p:spPr>
            <a:xfrm flipV="1">
              <a:off x="21793200" y="3086100"/>
              <a:ext cx="609600" cy="11043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and Schedule Summary</a:t>
            </a:r>
          </a:p>
          <a:p>
            <a:pPr lvl="1"/>
            <a:r>
              <a:rPr lang="en-US" dirty="0" smtClean="0"/>
              <a:t>29 Month Project, with three critical Milestones</a:t>
            </a:r>
          </a:p>
          <a:p>
            <a:pPr lvl="2"/>
            <a:r>
              <a:rPr lang="en-US" dirty="0" smtClean="0"/>
              <a:t>ED Expansion complete, Patient Tower Expansion Compete, Renovations Complete</a:t>
            </a:r>
          </a:p>
          <a:p>
            <a:pPr lvl="1"/>
            <a:r>
              <a:rPr lang="en-US" dirty="0" smtClean="0"/>
              <a:t>Approx $31 Million original cost</a:t>
            </a:r>
          </a:p>
          <a:p>
            <a:pPr lvl="2"/>
            <a:r>
              <a:rPr lang="en-US" dirty="0" smtClean="0"/>
              <a:t>Currently about $37 Million with added scope change orders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pic>
        <p:nvPicPr>
          <p:cNvPr id="6" name="Picture 5" descr="Prelim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5200" y="838200"/>
            <a:ext cx="8502119" cy="498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4688800" y="4191000"/>
            <a:ext cx="1524000" cy="152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93600" y="4800600"/>
            <a:ext cx="1600200" cy="152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0" y="5562600"/>
            <a:ext cx="1981200" cy="152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11" name="TextBox 10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733800" y="914400"/>
          <a:ext cx="4951730" cy="4724401"/>
        </p:xfrm>
        <a:graphic>
          <a:graphicData uri="http://schemas.openxmlformats.org/drawingml/2006/table">
            <a:tbl>
              <a:tblPr firstRow="1">
                <a:effectLst>
                  <a:glow rad="63500">
                    <a:schemeClr val="accent6">
                      <a:tint val="30000"/>
                      <a:shade val="95000"/>
                      <a:satMod val="300000"/>
                      <a:alpha val="50000"/>
                    </a:schemeClr>
                  </a:glow>
                  <a:reflection blurRad="6350" stA="52000" endA="300" endPos="35000" dir="5400000" sy="-100000" algn="bl" rotWithShape="0"/>
                </a:effectLst>
                <a:tableStyleId>{08FB837D-C827-4EFA-A057-4D05807E0F7C}</a:tableStyleId>
              </a:tblPr>
              <a:tblGrid>
                <a:gridCol w="989965"/>
                <a:gridCol w="1605915"/>
                <a:gridCol w="1377950"/>
                <a:gridCol w="977900"/>
              </a:tblGrid>
              <a:tr h="111869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cap="none" spc="0" dirty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Cost Breakdown</a:t>
                      </a:r>
                      <a:endParaRPr lang="en-US" sz="44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306">
                <a:tc gridSpan="2"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 Cost </a:t>
                      </a: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 Cost/SF </a:t>
                      </a: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81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Total Project  (Original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31,318,000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157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439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Total Building  (Original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26,413,000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$   132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96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Systems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639">
                <a:tc rowSpan="6"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Mechanical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$    9,203,000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  46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798">
                <a:tc v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Structural </a:t>
                      </a:r>
                      <a:r>
                        <a:rPr lang="en-US" sz="1100" dirty="0" smtClean="0"/>
                        <a:t>Steel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$    1,554,000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    8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798">
                <a:tc v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Electrical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$    3,084,000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  15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099">
                <a:tc v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Masonry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$    1,052,000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    5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798">
                <a:tc v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Concrete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 1,035,000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    5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099">
                <a:tc vMerge="1">
                  <a:txBody>
                    <a:bodyPr/>
                    <a:lstStyle/>
                    <a:p>
                      <a:endParaRPr lang="en-US" sz="1100"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Sprinkler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$       444,500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$       2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24600" y="2438400"/>
            <a:ext cx="1371600" cy="381000"/>
          </a:xfrm>
          <a:prstGeom prst="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3613428"/>
            <a:ext cx="9220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Building Information Modeling </a:t>
            </a:r>
          </a:p>
          <a:p>
            <a:pPr algn="ctr"/>
            <a:r>
              <a:rPr lang="en-US" dirty="0" smtClean="0"/>
              <a:t>Execution Planning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0" y="1447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Analysis 1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 Execution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Building Information Modeling (BIM)?</a:t>
            </a:r>
          </a:p>
          <a:p>
            <a:pPr lvl="1"/>
            <a:r>
              <a:rPr lang="en-US" i="1" dirty="0" smtClean="0"/>
              <a:t>“process of designing, analyzing, integrating, and documenting a building’s lifecycle by developing an intelligent virtual prototype of the building using a database of information” – PSU CIC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88000" y="1600200"/>
            <a:ext cx="9144000" cy="4525963"/>
          </a:xfrm>
          <a:prstGeom prst="rect">
            <a:avLst/>
          </a:prstGeom>
        </p:spPr>
        <p:txBody>
          <a:bodyPr vert="horz" lIns="219456" tIns="109728" rIns="219456" bIns="109728">
            <a:normAutofit/>
          </a:bodyPr>
          <a:lstStyle/>
          <a:p>
            <a:pPr marL="1009498" marR="0" lvl="0" indent="-9217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Industry Issues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sz="3200" dirty="0" smtClean="0"/>
              <a:t>How do we implement BIM?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lang="en-US" sz="3200" dirty="0" smtClean="0"/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uses are right for our project?</a:t>
            </a:r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lang="en-US" sz="3200" baseline="0" dirty="0"/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11" name="TextBox 10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352800" y="1371600"/>
            <a:ext cx="5943600" cy="4525963"/>
          </a:xfrm>
          <a:prstGeom prst="rect">
            <a:avLst/>
          </a:prstGeom>
        </p:spPr>
        <p:txBody>
          <a:bodyPr vert="horz" lIns="219456" tIns="109728" rIns="219456" bIns="109728">
            <a:normAutofit lnSpcReduction="10000"/>
          </a:bodyPr>
          <a:lstStyle/>
          <a:p>
            <a:pPr marL="622300" marR="0" lvl="0" indent="-550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4000" dirty="0" smtClean="0"/>
              <a:t>BIM Uses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36638" marR="0" lvl="1" indent="-411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sz="3200" dirty="0" smtClean="0"/>
              <a:t>3D MEP Coordination, Phase Planning, 4D Modeling, Virtual Mock-ups, Cost Estimation, Energy Analysis, Structural Analysis, Record Models, Building Maintenance…</a:t>
            </a:r>
            <a:endParaRPr lang="en-US" sz="3200" baseline="0" dirty="0"/>
          </a:p>
          <a:p>
            <a:pPr marL="1733702" marR="0" lvl="1" indent="-65836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 Execution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to Implement?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0" y="27432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288000" y="1600200"/>
            <a:ext cx="9144000" cy="4525963"/>
          </a:xfrm>
          <a:prstGeom prst="rect">
            <a:avLst/>
          </a:prstGeom>
        </p:spPr>
        <p:txBody>
          <a:bodyPr vert="horz" lIns="219456" tIns="109728" rIns="219456" bIns="109728">
            <a:normAutofit fontScale="92500"/>
          </a:bodyPr>
          <a:lstStyle/>
          <a:p>
            <a:pPr marL="1206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4000" dirty="0" smtClean="0"/>
              <a:t>Goals for my BIM Related Thesis Work:</a:t>
            </a:r>
          </a:p>
          <a:p>
            <a:pPr marL="1009498" marR="0" lvl="0" indent="-9217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en-US" sz="4000" dirty="0" smtClean="0"/>
              <a:t>Develop  generic process model for 3D MEP Coordination</a:t>
            </a:r>
          </a:p>
          <a:p>
            <a:pPr marL="1009498" marR="0" lvl="0" indent="-9217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2D coordination at DCH to 3D Process</a:t>
            </a:r>
          </a:p>
          <a:p>
            <a:pPr marL="1009498" marR="0" lvl="0" indent="-9217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en-US" sz="4000" baseline="0" dirty="0" smtClean="0"/>
              <a:t>Define</a:t>
            </a:r>
            <a:r>
              <a:rPr lang="en-US" sz="4000" dirty="0" smtClean="0"/>
              <a:t> implementation process for 3D Coordination at DCH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13" name="TextBox 12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from Industry Professionals</a:t>
            </a:r>
          </a:p>
          <a:p>
            <a:pPr lvl="1"/>
            <a:r>
              <a:rPr lang="en-US" dirty="0" smtClean="0"/>
              <a:t>Balfour Beatty, Jacobs, Gilbane</a:t>
            </a:r>
          </a:p>
          <a:p>
            <a:r>
              <a:rPr lang="en-US" dirty="0" smtClean="0"/>
              <a:t>Discussions with Graduate students</a:t>
            </a:r>
          </a:p>
          <a:p>
            <a:r>
              <a:rPr lang="en-US" dirty="0" smtClean="0"/>
              <a:t>Research of Academic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4F6-E340-46EA-B3BE-252E925A7D2D}" type="datetime1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Senior Thesis Presentation 2009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288000" y="1570037"/>
            <a:ext cx="9144000" cy="4525963"/>
          </a:xfrm>
          <a:prstGeom prst="rect">
            <a:avLst/>
          </a:prstGeom>
        </p:spPr>
        <p:txBody>
          <a:bodyPr vert="horz" lIns="219456" tIns="109728" rIns="219456" bIns="109728">
            <a:normAutofit/>
          </a:bodyPr>
          <a:lstStyle/>
          <a:p>
            <a:pPr marL="1009498" marR="0" lvl="0" indent="-9217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1481138" lvl="1" indent="-493713" defTabSz="914400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3200" dirty="0" smtClean="0"/>
              <a:t>Definition of common process traits</a:t>
            </a:r>
          </a:p>
          <a:p>
            <a:pPr marL="1481138" lvl="1" indent="-493713" defTabSz="914400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3200" dirty="0" smtClean="0"/>
              <a:t>Used to establish the process model for 3D MEP Coordination</a:t>
            </a:r>
          </a:p>
          <a:p>
            <a:pPr marL="1481138" lvl="1" indent="-493713" defTabSz="914400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06778" lvl="1" indent="-921715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6422" indent="-658368" defTabSz="91440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991394"/>
            <a:ext cx="3048000" cy="5257800"/>
            <a:chOff x="0" y="991394"/>
            <a:chExt cx="3048000" cy="5257800"/>
          </a:xfrm>
        </p:grpSpPr>
        <p:sp useBgFill="1">
          <p:nvSpPr>
            <p:cNvPr id="12" name="TextBox 11"/>
            <p:cNvSpPr txBox="1"/>
            <p:nvPr/>
          </p:nvSpPr>
          <p:spPr>
            <a:xfrm>
              <a:off x="0" y="1905000"/>
              <a:ext cx="3048000" cy="346248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tx1">
                      <a:lumMod val="95000"/>
                    </a:schemeClr>
                  </a:solidFill>
                </a:rPr>
                <a:t>Project Overview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BIM Execution Planning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Prefabricated Façade Analysis</a:t>
              </a:r>
            </a:p>
            <a:p>
              <a:pPr marL="746125" lvl="1" indent="-336550">
                <a:buFont typeface="+mj-lt"/>
                <a:buAutoNum type="romanUcPeriod"/>
              </a:pPr>
              <a:r>
                <a:rPr lang="en-US" sz="1600" dirty="0" smtClean="0"/>
                <a:t>Demonstration of Breadth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Site Logistics Analysis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Final Conclusions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1800" dirty="0" smtClean="0"/>
                <a:t>Q &amp; A</a:t>
              </a:r>
            </a:p>
            <a:p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342900" y="3619500"/>
              <a:ext cx="5257800" cy="1588"/>
            </a:xfrm>
            <a:prstGeom prst="line">
              <a:avLst/>
            </a:prstGeom>
            <a:ln w="104775" cap="sq" cmpd="thickThin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noFill/>
        <a:ln w="571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2672</TotalTime>
  <Words>2548</Words>
  <Application>Microsoft Office PowerPoint</Application>
  <PresentationFormat>Custom</PresentationFormat>
  <Paragraphs>847</Paragraphs>
  <Slides>33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Doctors Community Hospital Expansion</vt:lpstr>
      <vt:lpstr>Presentation Outline</vt:lpstr>
      <vt:lpstr>Project Overview</vt:lpstr>
      <vt:lpstr>Project Overview</vt:lpstr>
      <vt:lpstr>Project Overview</vt:lpstr>
      <vt:lpstr>Slide 6</vt:lpstr>
      <vt:lpstr>BIM Execution Planning</vt:lpstr>
      <vt:lpstr>BIM Execution Planning</vt:lpstr>
      <vt:lpstr>Developing a Process</vt:lpstr>
      <vt:lpstr>Process</vt:lpstr>
      <vt:lpstr>Comparison to DCH</vt:lpstr>
      <vt:lpstr>Implementing 3D Coordination at DCH</vt:lpstr>
      <vt:lpstr>Implementing 3D Coordination at DCH</vt:lpstr>
      <vt:lpstr>Implementing 3D Coordination at DCH</vt:lpstr>
      <vt:lpstr>Slide 15</vt:lpstr>
      <vt:lpstr>Prefabrication at DCH</vt:lpstr>
      <vt:lpstr>System Selection</vt:lpstr>
      <vt:lpstr>Schedule Impact</vt:lpstr>
      <vt:lpstr>Cost Impact</vt:lpstr>
      <vt:lpstr>Structural Impact</vt:lpstr>
      <vt:lpstr>Structural Impact</vt:lpstr>
      <vt:lpstr>Structural Impact</vt:lpstr>
      <vt:lpstr>Mechanical Impact</vt:lpstr>
      <vt:lpstr>Slide 24</vt:lpstr>
      <vt:lpstr>Site Congestion</vt:lpstr>
      <vt:lpstr>Effects of Congestion</vt:lpstr>
      <vt:lpstr>Effects of Congestion</vt:lpstr>
      <vt:lpstr>Schedule and Cost Impact</vt:lpstr>
      <vt:lpstr>Adjacent Property</vt:lpstr>
      <vt:lpstr>Effects of Land on Project</vt:lpstr>
      <vt:lpstr>Final Conclusions</vt:lpstr>
      <vt:lpstr>Slide 32</vt:lpstr>
      <vt:lpstr>Slide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</cp:lastModifiedBy>
  <cp:revision>120</cp:revision>
  <dcterms:created xsi:type="dcterms:W3CDTF">2009-03-30T01:22:44Z</dcterms:created>
  <dcterms:modified xsi:type="dcterms:W3CDTF">2009-04-13T15:47:03Z</dcterms:modified>
</cp:coreProperties>
</file>